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6"/>
  </p:notesMasterIdLst>
  <p:sldIdLst>
    <p:sldId id="256" r:id="rId5"/>
    <p:sldId id="367" r:id="rId6"/>
    <p:sldId id="324" r:id="rId7"/>
    <p:sldId id="397" r:id="rId8"/>
    <p:sldId id="398" r:id="rId9"/>
    <p:sldId id="399" r:id="rId10"/>
    <p:sldId id="369" r:id="rId11"/>
    <p:sldId id="394" r:id="rId12"/>
    <p:sldId id="395" r:id="rId13"/>
    <p:sldId id="396" r:id="rId14"/>
    <p:sldId id="372" r:id="rId15"/>
    <p:sldId id="412" r:id="rId16"/>
    <p:sldId id="373" r:id="rId17"/>
    <p:sldId id="326" r:id="rId18"/>
    <p:sldId id="327" r:id="rId19"/>
    <p:sldId id="371" r:id="rId20"/>
    <p:sldId id="374" r:id="rId21"/>
    <p:sldId id="375" r:id="rId22"/>
    <p:sldId id="376" r:id="rId23"/>
    <p:sldId id="377" r:id="rId24"/>
    <p:sldId id="382" r:id="rId25"/>
    <p:sldId id="383" r:id="rId26"/>
    <p:sldId id="379" r:id="rId27"/>
    <p:sldId id="410" r:id="rId28"/>
    <p:sldId id="411" r:id="rId29"/>
    <p:sldId id="370" r:id="rId30"/>
    <p:sldId id="414" r:id="rId31"/>
    <p:sldId id="413" r:id="rId32"/>
    <p:sldId id="338" r:id="rId33"/>
    <p:sldId id="402" r:id="rId34"/>
    <p:sldId id="403" r:id="rId35"/>
    <p:sldId id="339" r:id="rId36"/>
    <p:sldId id="340" r:id="rId37"/>
    <p:sldId id="341" r:id="rId38"/>
    <p:sldId id="342" r:id="rId39"/>
    <p:sldId id="406" r:id="rId40"/>
    <p:sldId id="392" r:id="rId41"/>
    <p:sldId id="343" r:id="rId42"/>
    <p:sldId id="415" r:id="rId43"/>
    <p:sldId id="416" r:id="rId44"/>
    <p:sldId id="352" r:id="rId45"/>
    <p:sldId id="384" r:id="rId46"/>
    <p:sldId id="353" r:id="rId47"/>
    <p:sldId id="354" r:id="rId48"/>
    <p:sldId id="386" r:id="rId49"/>
    <p:sldId id="385" r:id="rId50"/>
    <p:sldId id="387" r:id="rId51"/>
    <p:sldId id="355" r:id="rId52"/>
    <p:sldId id="389" r:id="rId53"/>
    <p:sldId id="391" r:id="rId54"/>
    <p:sldId id="390" r:id="rId55"/>
    <p:sldId id="393" r:id="rId56"/>
    <p:sldId id="358" r:id="rId57"/>
    <p:sldId id="359" r:id="rId58"/>
    <p:sldId id="360" r:id="rId59"/>
    <p:sldId id="361" r:id="rId60"/>
    <p:sldId id="409" r:id="rId61"/>
    <p:sldId id="419" r:id="rId62"/>
    <p:sldId id="418" r:id="rId63"/>
    <p:sldId id="417" r:id="rId64"/>
    <p:sldId id="366"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4" autoAdjust="0"/>
    <p:restoredTop sz="79735" autoAdjust="0"/>
  </p:normalViewPr>
  <p:slideViewPr>
    <p:cSldViewPr>
      <p:cViewPr varScale="1">
        <p:scale>
          <a:sx n="60" d="100"/>
          <a:sy n="60" d="100"/>
        </p:scale>
        <p:origin x="1624"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3B5268-F71A-4D1B-9690-263F28CC61F5}" type="doc">
      <dgm:prSet loTypeId="urn:microsoft.com/office/officeart/2005/8/layout/orgChart1" loCatId="hierarchy" qsTypeId="urn:microsoft.com/office/officeart/2005/8/quickstyle/simple1" qsCatId="simple" csTypeId="urn:microsoft.com/office/officeart/2005/8/colors/accent5_2" csCatId="accent5" phldr="1"/>
      <dgm:spPr/>
      <dgm:t>
        <a:bodyPr/>
        <a:lstStyle/>
        <a:p>
          <a:endParaRPr lang="bg-BG"/>
        </a:p>
      </dgm:t>
    </dgm:pt>
    <dgm:pt modelId="{CC2351BB-A60B-4BE1-BEBD-CFEA254C660D}" type="pres">
      <dgm:prSet presAssocID="{DD3B5268-F71A-4D1B-9690-263F28CC61F5}" presName="hierChild1" presStyleCnt="0">
        <dgm:presLayoutVars>
          <dgm:orgChart val="1"/>
          <dgm:chPref val="1"/>
          <dgm:dir/>
          <dgm:animOne val="branch"/>
          <dgm:animLvl val="lvl"/>
          <dgm:resizeHandles/>
        </dgm:presLayoutVars>
      </dgm:prSet>
      <dgm:spPr/>
    </dgm:pt>
  </dgm:ptLst>
  <dgm:cxnLst>
    <dgm:cxn modelId="{E3323E85-1B7F-4DAA-9B01-B600F4FAC4ED}" type="presOf" srcId="{DD3B5268-F71A-4D1B-9690-263F28CC61F5}" destId="{CC2351BB-A60B-4BE1-BEBD-CFEA254C660D}" srcOrd="0"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EBED7A-DC59-4A4F-8E68-89C498AEB45F}" type="datetimeFigureOut">
              <a:rPr lang="en-US" smtClean="0"/>
              <a:t>11/27/20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BE0538-C6F8-014D-869F-699B03D944F6}" type="slidenum">
              <a:rPr lang="en-US" smtClean="0"/>
              <a:t>‹#›</a:t>
            </a:fld>
            <a:endParaRPr lang="en-US"/>
          </a:p>
        </p:txBody>
      </p:sp>
    </p:spTree>
    <p:extLst>
      <p:ext uri="{BB962C8B-B14F-4D97-AF65-F5344CB8AC3E}">
        <p14:creationId xmlns:p14="http://schemas.microsoft.com/office/powerpoint/2010/main" val="8186557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BE0538-C6F8-014D-869F-699B03D944F6}" type="slidenum">
              <a:rPr lang="en-US" smtClean="0"/>
              <a:t>1</a:t>
            </a:fld>
            <a:endParaRPr lang="en-US"/>
          </a:p>
        </p:txBody>
      </p:sp>
    </p:spTree>
    <p:extLst>
      <p:ext uri="{BB962C8B-B14F-4D97-AF65-F5344CB8AC3E}">
        <p14:creationId xmlns:p14="http://schemas.microsoft.com/office/powerpoint/2010/main" val="1242032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bg-BG" altLang="bg-BG" dirty="0"/>
          </a:p>
        </p:txBody>
      </p:sp>
      <p:sp>
        <p:nvSpPr>
          <p:cNvPr id="11776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F1A9C88-3A8A-44C2-8E90-9EFF6F55F804}" type="slidenum">
              <a:rPr lang="bg-BG" altLang="bg-BG" smtClean="0">
                <a:latin typeface="Times New Roman" pitchFamily="18" charset="0"/>
              </a:rPr>
              <a:pPr/>
              <a:t>21</a:t>
            </a:fld>
            <a:endParaRPr lang="bg-BG" altLang="bg-BG">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bg-BG" altLang="bg-BG" dirty="0"/>
          </a:p>
        </p:txBody>
      </p:sp>
      <p:sp>
        <p:nvSpPr>
          <p:cNvPr id="11776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F1A9C88-3A8A-44C2-8E90-9EFF6F55F804}" type="slidenum">
              <a:rPr lang="bg-BG" altLang="bg-BG" smtClean="0">
                <a:latin typeface="Times New Roman" pitchFamily="18" charset="0"/>
              </a:rPr>
              <a:pPr/>
              <a:t>22</a:t>
            </a:fld>
            <a:endParaRPr lang="bg-BG" altLang="bg-BG">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bg-BG" altLang="bg-BG" dirty="0"/>
          </a:p>
        </p:txBody>
      </p:sp>
      <p:sp>
        <p:nvSpPr>
          <p:cNvPr id="11776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F1A9C88-3A8A-44C2-8E90-9EFF6F55F804}" type="slidenum">
              <a:rPr lang="bg-BG" altLang="bg-BG" smtClean="0">
                <a:latin typeface="Times New Roman" pitchFamily="18" charset="0"/>
              </a:rPr>
              <a:pPr/>
              <a:t>23</a:t>
            </a:fld>
            <a:endParaRPr lang="bg-BG" altLang="bg-BG">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bg-BG" sz="1200" b="0" i="0" u="none" strike="noStrike" kern="1200" baseline="0" dirty="0">
                <a:solidFill>
                  <a:schemeClr val="tx1"/>
                </a:solidFill>
                <a:latin typeface="+mn-lt"/>
                <a:ea typeface="+mn-ea"/>
                <a:cs typeface="+mn-cs"/>
              </a:rPr>
              <a:t>При избора на оптималната емпирична терапия винага е необходимо да се отчита:</a:t>
            </a:r>
          </a:p>
          <a:p>
            <a:pPr marL="228600" indent="-228600" algn="just">
              <a:buAutoNum type="arabicPeriod"/>
            </a:pPr>
            <a:r>
              <a:rPr lang="bg-BG" sz="1200" b="0" i="0" u="none" strike="noStrike" kern="1200" baseline="0" dirty="0">
                <a:solidFill>
                  <a:schemeClr val="tx1"/>
                </a:solidFill>
                <a:latin typeface="+mn-lt"/>
                <a:ea typeface="+mn-ea"/>
                <a:cs typeface="+mn-cs"/>
              </a:rPr>
              <a:t>Анатомичното място на инфекцията с преобладаване на типичните за това място патогени.</a:t>
            </a:r>
          </a:p>
          <a:p>
            <a:pPr marL="228600" indent="-228600" algn="just">
              <a:buAutoNum type="arabicPeriod"/>
            </a:pPr>
            <a:r>
              <a:rPr lang="bg-BG" sz="1200" b="0" i="0" u="none" strike="noStrike" kern="1200" baseline="0" dirty="0">
                <a:solidFill>
                  <a:schemeClr val="tx1"/>
                </a:solidFill>
                <a:latin typeface="+mn-lt"/>
                <a:ea typeface="+mn-ea"/>
                <a:cs typeface="+mn-cs"/>
              </a:rPr>
              <a:t>Преобладаващите патогени в дадената общност, болница или болнично отделение.</a:t>
            </a:r>
          </a:p>
          <a:p>
            <a:pPr marL="228600" indent="-228600" algn="just">
              <a:buAutoNum type="arabicPeriod"/>
            </a:pPr>
            <a:r>
              <a:rPr lang="bg-BG" sz="1200" b="0" i="0" u="none" strike="noStrike" kern="1200" baseline="0" dirty="0">
                <a:solidFill>
                  <a:schemeClr val="tx1"/>
                </a:solidFill>
                <a:latin typeface="+mn-lt"/>
                <a:ea typeface="+mn-ea"/>
                <a:cs typeface="+mn-cs"/>
              </a:rPr>
              <a:t>Резистентността на преобладаващите патогени.</a:t>
            </a:r>
          </a:p>
          <a:p>
            <a:pPr marL="228600" indent="-228600" algn="just">
              <a:buAutoNum type="arabicPeriod"/>
            </a:pPr>
            <a:r>
              <a:rPr lang="bg-BG" sz="1200" b="0" i="0" u="none" strike="noStrike" kern="1200" baseline="0" dirty="0">
                <a:solidFill>
                  <a:schemeClr val="tx1"/>
                </a:solidFill>
                <a:latin typeface="+mn-lt"/>
                <a:ea typeface="+mn-ea"/>
                <a:cs typeface="+mn-cs"/>
              </a:rPr>
              <a:t>Наличието на специфични имунни дефекти като неутропения, спленектомия, трудно контролируема </a:t>
            </a:r>
            <a:r>
              <a:rPr lang="en-US" sz="1200" b="0" i="0" u="none" strike="noStrike" kern="1200" baseline="0" dirty="0">
                <a:solidFill>
                  <a:schemeClr val="tx1"/>
                </a:solidFill>
                <a:latin typeface="+mn-lt"/>
                <a:ea typeface="+mn-ea"/>
                <a:cs typeface="+mn-cs"/>
              </a:rPr>
              <a:t>HIV</a:t>
            </a:r>
            <a:r>
              <a:rPr lang="bg-BG" sz="1200" b="0" i="0" u="none" strike="noStrike" kern="1200" baseline="0" dirty="0">
                <a:solidFill>
                  <a:schemeClr val="tx1"/>
                </a:solidFill>
                <a:latin typeface="+mn-lt"/>
                <a:ea typeface="+mn-ea"/>
                <a:cs typeface="+mn-cs"/>
              </a:rPr>
              <a:t> инфекция, вроден или придобит дефект на имуноглобулините, комплемента или левкоцитните функции и продукция.</a:t>
            </a:r>
          </a:p>
          <a:p>
            <a:pPr marL="228600" indent="-228600" algn="just">
              <a:buAutoNum type="arabicPeriod"/>
            </a:pPr>
            <a:r>
              <a:rPr lang="bg-BG" sz="1200" b="0" i="0" u="none" strike="noStrike" kern="1200" baseline="0" dirty="0">
                <a:solidFill>
                  <a:schemeClr val="tx1"/>
                </a:solidFill>
                <a:latin typeface="+mn-lt"/>
                <a:ea typeface="+mn-ea"/>
                <a:cs typeface="+mn-cs"/>
              </a:rPr>
              <a:t>Възрастта на пациента, съпътстващите заболявания (захарен диабет), хронична органна дисфункция (чернодробна или бъбречна недостатъчност), наличието на някакви медицински консумативи (централна венозна линия, уретрален катетър).</a:t>
            </a:r>
            <a:endParaRPr lang="bg-BG" dirty="0"/>
          </a:p>
        </p:txBody>
      </p:sp>
      <p:sp>
        <p:nvSpPr>
          <p:cNvPr id="4" name="Slide Number Placeholder 3"/>
          <p:cNvSpPr>
            <a:spLocks noGrp="1"/>
          </p:cNvSpPr>
          <p:nvPr>
            <p:ph type="sldNum" sz="quarter" idx="10"/>
          </p:nvPr>
        </p:nvSpPr>
        <p:spPr/>
        <p:txBody>
          <a:bodyPr/>
          <a:lstStyle/>
          <a:p>
            <a:fld id="{D1BE0538-C6F8-014D-869F-699B03D944F6}" type="slidenum">
              <a:rPr lang="en-US" smtClean="0"/>
              <a:t>24</a:t>
            </a:fld>
            <a:endParaRPr lang="en-US"/>
          </a:p>
        </p:txBody>
      </p:sp>
    </p:spTree>
    <p:extLst>
      <p:ext uri="{BB962C8B-B14F-4D97-AF65-F5344CB8AC3E}">
        <p14:creationId xmlns:p14="http://schemas.microsoft.com/office/powerpoint/2010/main" val="2298786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bg-BG" altLang="bg-BG" dirty="0"/>
          </a:p>
        </p:txBody>
      </p:sp>
      <p:sp>
        <p:nvSpPr>
          <p:cNvPr id="11776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F1A9C88-3A8A-44C2-8E90-9EFF6F55F804}" type="slidenum">
              <a:rPr lang="bg-BG" altLang="bg-BG" smtClean="0">
                <a:latin typeface="Times New Roman" pitchFamily="18" charset="0"/>
              </a:rPr>
              <a:pPr/>
              <a:t>26</a:t>
            </a:fld>
            <a:endParaRPr lang="bg-BG" altLang="bg-BG">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lgn="just"/>
            <a:r>
              <a:rPr lang="bg-BG" altLang="bg-BG" dirty="0"/>
              <a:t>Първичното обемно заместване цели да възстанови обема на циркулиращите течности и да избегне абсолютната или относителна хиповолемия, която е настъпила. При неуспех то продължава във вторично. Едва след постигнато обемно натоварване може да се включи вазоконстриктор.</a:t>
            </a:r>
          </a:p>
        </p:txBody>
      </p:sp>
      <p:sp>
        <p:nvSpPr>
          <p:cNvPr id="11366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8B152F4-625B-4F13-ADF5-E9635EAE0148}" type="slidenum">
              <a:rPr lang="bg-BG" altLang="bg-BG" smtClean="0">
                <a:latin typeface="Times New Roman" pitchFamily="18" charset="0"/>
              </a:rPr>
              <a:pPr/>
              <a:t>29</a:t>
            </a:fld>
            <a:endParaRPr lang="bg-BG" altLang="bg-BG">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bg-BG" dirty="0"/>
              <a:t>Инфузионно приложение на кристалоидни разтвори 30 </a:t>
            </a:r>
            <a:r>
              <a:rPr lang="en-US" dirty="0"/>
              <a:t>ml/kg</a:t>
            </a:r>
            <a:r>
              <a:rPr lang="bg-BG" dirty="0"/>
              <a:t> за 3 часа.</a:t>
            </a:r>
          </a:p>
          <a:p>
            <a:pPr marL="171450" indent="-171450">
              <a:buFont typeface="Arial" charset="0"/>
              <a:buChar char="•"/>
            </a:pPr>
            <a:r>
              <a:rPr lang="bg-BG" dirty="0"/>
              <a:t>ХБН – Терминална</a:t>
            </a:r>
            <a:r>
              <a:rPr lang="bg-BG" baseline="0" dirty="0"/>
              <a:t> хронична бъбречна недостатъчност</a:t>
            </a:r>
          </a:p>
          <a:p>
            <a:pPr marL="171450" indent="-171450">
              <a:buFont typeface="Arial" charset="0"/>
              <a:buChar char="•"/>
            </a:pPr>
            <a:r>
              <a:rPr lang="bg-BG" baseline="0" dirty="0"/>
              <a:t>ХСН – Хронична сърдечна недостатъчност</a:t>
            </a:r>
          </a:p>
          <a:p>
            <a:pPr marL="171450" indent="-171450">
              <a:buFont typeface="Arial" charset="0"/>
              <a:buChar char="•"/>
            </a:pPr>
            <a:r>
              <a:rPr lang="bg-BG" baseline="0" dirty="0"/>
              <a:t>ОБУ – Остро белодробно увреждане</a:t>
            </a:r>
          </a:p>
          <a:p>
            <a:pPr marL="171450" indent="-171450">
              <a:buFont typeface="Arial" charset="0"/>
              <a:buChar char="•"/>
            </a:pPr>
            <a:endParaRPr lang="bg-BG" dirty="0"/>
          </a:p>
        </p:txBody>
      </p:sp>
      <p:sp>
        <p:nvSpPr>
          <p:cNvPr id="4" name="Slide Number Placeholder 3"/>
          <p:cNvSpPr>
            <a:spLocks noGrp="1"/>
          </p:cNvSpPr>
          <p:nvPr>
            <p:ph type="sldNum" sz="quarter" idx="10"/>
          </p:nvPr>
        </p:nvSpPr>
        <p:spPr/>
        <p:txBody>
          <a:bodyPr/>
          <a:lstStyle/>
          <a:p>
            <a:fld id="{213DB485-BD50-45FB-BBFA-A7DCD71E6BCD}" type="slidenum">
              <a:rPr lang="bg-BG" smtClean="0"/>
              <a:t>30</a:t>
            </a:fld>
            <a:endParaRPr lang="bg-BG"/>
          </a:p>
        </p:txBody>
      </p:sp>
    </p:spTree>
    <p:extLst>
      <p:ext uri="{BB962C8B-B14F-4D97-AF65-F5344CB8AC3E}">
        <p14:creationId xmlns:p14="http://schemas.microsoft.com/office/powerpoint/2010/main" val="699895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2000" b="0" i="0" u="none" strike="noStrike" kern="1200" cap="none" spc="0" normalizeH="0" baseline="0" noProof="0" dirty="0">
                <a:ln>
                  <a:noFill/>
                </a:ln>
                <a:solidFill>
                  <a:prstClr val="black"/>
                </a:solidFill>
                <a:effectLst/>
                <a:uLnTx/>
                <a:uFillTx/>
                <a:latin typeface="+mn-lt"/>
                <a:ea typeface="+mn-ea"/>
                <a:cs typeface="+mn-cs"/>
              </a:rPr>
              <a:t>ScvO</a:t>
            </a:r>
            <a:r>
              <a:rPr kumimoji="0" lang="en-US" sz="2000" b="0" i="0" u="none" strike="noStrike" kern="1200" cap="none" spc="0" normalizeH="0" baseline="-25000" noProof="0" dirty="0">
                <a:ln>
                  <a:noFill/>
                </a:ln>
                <a:solidFill>
                  <a:prstClr val="black"/>
                </a:solidFill>
                <a:effectLst/>
                <a:uLnTx/>
                <a:uFillTx/>
                <a:latin typeface="+mn-lt"/>
                <a:ea typeface="+mn-ea"/>
                <a:cs typeface="+mn-cs"/>
              </a:rPr>
              <a:t>2</a:t>
            </a:r>
            <a:r>
              <a:rPr kumimoji="0" lang="bg-BG" sz="2000" b="0" i="0" u="none" strike="noStrike" kern="1200" cap="none" spc="0" normalizeH="0" baseline="0" noProof="0" dirty="0">
                <a:ln>
                  <a:noFill/>
                </a:ln>
                <a:solidFill>
                  <a:prstClr val="black"/>
                </a:solidFill>
                <a:effectLst/>
                <a:uLnTx/>
                <a:uFillTx/>
                <a:latin typeface="+mn-lt"/>
                <a:ea typeface="+mn-ea"/>
                <a:cs typeface="+mn-cs"/>
              </a:rPr>
              <a:t> – Кислородно насищане на кръвта в горна празна вена.</a:t>
            </a:r>
          </a:p>
        </p:txBody>
      </p:sp>
      <p:sp>
        <p:nvSpPr>
          <p:cNvPr id="4" name="Slide Number Placeholder 3"/>
          <p:cNvSpPr>
            <a:spLocks noGrp="1"/>
          </p:cNvSpPr>
          <p:nvPr>
            <p:ph type="sldNum" sz="quarter" idx="10"/>
          </p:nvPr>
        </p:nvSpPr>
        <p:spPr/>
        <p:txBody>
          <a:bodyPr/>
          <a:lstStyle/>
          <a:p>
            <a:fld id="{213DB485-BD50-45FB-BBFA-A7DCD71E6BCD}" type="slidenum">
              <a:rPr lang="bg-BG" smtClean="0"/>
              <a:t>31</a:t>
            </a:fld>
            <a:endParaRPr lang="bg-BG"/>
          </a:p>
        </p:txBody>
      </p:sp>
    </p:spTree>
    <p:extLst>
      <p:ext uri="{BB962C8B-B14F-4D97-AF65-F5344CB8AC3E}">
        <p14:creationId xmlns:p14="http://schemas.microsoft.com/office/powerpoint/2010/main" val="3849883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bg-BG" altLang="bg-BG" dirty="0"/>
          </a:p>
        </p:txBody>
      </p:sp>
      <p:sp>
        <p:nvSpPr>
          <p:cNvPr id="11264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B532591-BC83-4D40-B702-DA7E04E45AF5}" type="slidenum">
              <a:rPr lang="bg-BG" altLang="bg-BG" smtClean="0">
                <a:latin typeface="Times New Roman" pitchFamily="18" charset="0"/>
              </a:rPr>
              <a:pPr/>
              <a:t>32</a:t>
            </a:fld>
            <a:endParaRPr lang="bg-BG" altLang="bg-BG">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marL="171450" lvl="0" indent="-171450" eaLnBrk="1" hangingPunct="1">
              <a:buFont typeface="Arial" pitchFamily="34" charset="0"/>
              <a:buChar char="•"/>
            </a:pPr>
            <a:r>
              <a:rPr lang="en-US" altLang="bg-BG" dirty="0">
                <a:solidFill>
                  <a:srgbClr val="FF0000"/>
                </a:solidFill>
              </a:rPr>
              <a:t>Noradrenaline - 0.5-5 mcg/kg/min</a:t>
            </a:r>
            <a:endParaRPr lang="bg-BG" altLang="bg-BG" dirty="0">
              <a:solidFill>
                <a:srgbClr val="FF0000"/>
              </a:solidFill>
            </a:endParaRPr>
          </a:p>
          <a:p>
            <a:pPr marL="171450" lvl="0" indent="-171450" eaLnBrk="1" hangingPunct="1">
              <a:buFont typeface="Arial" pitchFamily="34" charset="0"/>
              <a:buChar char="•"/>
            </a:pPr>
            <a:r>
              <a:rPr lang="en-US" altLang="bg-BG" dirty="0" err="1"/>
              <a:t>Dobutamine</a:t>
            </a:r>
            <a:r>
              <a:rPr lang="en-US" altLang="bg-BG" dirty="0"/>
              <a:t> - 20 mcg/kg/min</a:t>
            </a:r>
          </a:p>
          <a:p>
            <a:pPr marL="171450" lvl="0" indent="-171450" eaLnBrk="1" hangingPunct="1">
              <a:buFont typeface="Arial" pitchFamily="34" charset="0"/>
              <a:buChar char="•"/>
            </a:pPr>
            <a:r>
              <a:rPr lang="en-US" altLang="bg-BG" dirty="0" err="1"/>
              <a:t>Vasopressine</a:t>
            </a:r>
            <a:r>
              <a:rPr lang="en-US" altLang="bg-BG" dirty="0"/>
              <a:t> </a:t>
            </a:r>
            <a:r>
              <a:rPr lang="bg-BG" altLang="bg-BG" dirty="0"/>
              <a:t>- </a:t>
            </a:r>
            <a:r>
              <a:rPr lang="en-US" altLang="bg-BG" dirty="0"/>
              <a:t>0.0</a:t>
            </a:r>
            <a:r>
              <a:rPr lang="bg-BG" altLang="bg-BG" dirty="0"/>
              <a:t>3</a:t>
            </a:r>
            <a:r>
              <a:rPr lang="en-US" altLang="bg-BG" dirty="0"/>
              <a:t> U/min</a:t>
            </a:r>
            <a:r>
              <a:rPr lang="en-US" altLang="bg-BG" dirty="0">
                <a:solidFill>
                  <a:srgbClr val="FF0000"/>
                </a:solidFill>
              </a:rPr>
              <a:t>, a</a:t>
            </a:r>
            <a:r>
              <a:rPr lang="bg-BG" altLang="bg-BG" dirty="0"/>
              <a:t>ко доминира съдовата недостатъчност се прилагат симпатикомиметици с вазоактивен (алфа) ефект.</a:t>
            </a:r>
          </a:p>
        </p:txBody>
      </p:sp>
      <p:sp>
        <p:nvSpPr>
          <p:cNvPr id="11571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50DF52E-CE9C-4939-B594-E88BE4F99993}" type="slidenum">
              <a:rPr lang="bg-BG" altLang="bg-BG" smtClean="0">
                <a:latin typeface="Times New Roman" pitchFamily="18" charset="0"/>
              </a:rPr>
              <a:pPr/>
              <a:t>33</a:t>
            </a:fld>
            <a:endParaRPr lang="bg-BG" altLang="bg-BG">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GCS - Glasgow</a:t>
            </a:r>
            <a:r>
              <a:rPr lang="en-US" baseline="0" dirty="0"/>
              <a:t> Coma Scale</a:t>
            </a:r>
            <a:endParaRPr lang="bg-BG" dirty="0"/>
          </a:p>
          <a:p>
            <a:r>
              <a:rPr lang="en-US" dirty="0" err="1"/>
              <a:t>qSOFA</a:t>
            </a:r>
            <a:r>
              <a:rPr lang="en-US" baseline="0" dirty="0"/>
              <a:t> – Quick Sequential Organ Failure Assessment</a:t>
            </a:r>
            <a:endParaRPr lang="bg-BG" dirty="0"/>
          </a:p>
        </p:txBody>
      </p:sp>
      <p:sp>
        <p:nvSpPr>
          <p:cNvPr id="4" name="Slide Number Placeholder 3"/>
          <p:cNvSpPr>
            <a:spLocks noGrp="1"/>
          </p:cNvSpPr>
          <p:nvPr>
            <p:ph type="sldNum" sz="quarter" idx="10"/>
          </p:nvPr>
        </p:nvSpPr>
        <p:spPr/>
        <p:txBody>
          <a:bodyPr/>
          <a:lstStyle/>
          <a:p>
            <a:fld id="{D1BE0538-C6F8-014D-869F-699B03D944F6}" type="slidenum">
              <a:rPr lang="en-US" smtClean="0"/>
              <a:t>8</a:t>
            </a:fld>
            <a:endParaRPr lang="en-US"/>
          </a:p>
        </p:txBody>
      </p:sp>
    </p:spTree>
    <p:extLst>
      <p:ext uri="{BB962C8B-B14F-4D97-AF65-F5344CB8AC3E}">
        <p14:creationId xmlns:p14="http://schemas.microsoft.com/office/powerpoint/2010/main" val="850268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eaLnBrk="1" hangingPunct="1"/>
            <a:endParaRPr lang="bg-BG" altLang="bg-BG" dirty="0"/>
          </a:p>
        </p:txBody>
      </p:sp>
      <p:sp>
        <p:nvSpPr>
          <p:cNvPr id="11571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50DF52E-CE9C-4939-B594-E88BE4F99993}" type="slidenum">
              <a:rPr lang="bg-BG" altLang="bg-BG" smtClean="0">
                <a:latin typeface="Times New Roman" pitchFamily="18" charset="0"/>
              </a:rPr>
              <a:pPr/>
              <a:t>34</a:t>
            </a:fld>
            <a:endParaRPr lang="bg-BG" altLang="bg-BG">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lgn="just"/>
            <a:r>
              <a:rPr lang="bg-BG" altLang="bg-BG" dirty="0"/>
              <a:t>При фазата на декомпесация се прави отново оценка на хемодинамиката, като изследванията са инвазивни или неинвазивни. Ако преобладава миокардна</a:t>
            </a:r>
            <a:r>
              <a:rPr lang="bg-BG" altLang="bg-BG" baseline="0" dirty="0"/>
              <a:t> дисфункция или недостатъчност, потвърдена с високи пълнещи налягания, нисък МОС или манифестиращи се симптоми на хипоперфузия, въпреки адекватния обем на циркулиращата кръв и адекватно СрАКН</a:t>
            </a:r>
            <a:r>
              <a:rPr lang="en-US" altLang="bg-BG" baseline="0" dirty="0"/>
              <a:t>, </a:t>
            </a:r>
            <a:r>
              <a:rPr lang="bg-BG" altLang="bg-BG" dirty="0"/>
              <a:t>уместно е да се включи </a:t>
            </a:r>
            <a:r>
              <a:rPr lang="en-US" altLang="bg-BG" dirty="0" err="1"/>
              <a:t>Dobutamine</a:t>
            </a:r>
            <a:r>
              <a:rPr lang="bg-BG" altLang="bg-BG" dirty="0"/>
              <a:t> в подходяща доза, като се търси неговия бета-1 ефект.</a:t>
            </a:r>
          </a:p>
        </p:txBody>
      </p:sp>
      <p:sp>
        <p:nvSpPr>
          <p:cNvPr id="11469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D9A8779-7B2E-4D32-89AC-5397BBAC9AB2}" type="slidenum">
              <a:rPr lang="bg-BG" altLang="bg-BG" smtClean="0">
                <a:latin typeface="Times New Roman" pitchFamily="18" charset="0"/>
              </a:rPr>
              <a:pPr/>
              <a:t>35</a:t>
            </a:fld>
            <a:endParaRPr lang="bg-BG" altLang="bg-BG">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bg-BG" dirty="0"/>
              <a:t>*Обсъдете</a:t>
            </a:r>
            <a:r>
              <a:rPr lang="bg-BG" baseline="0" dirty="0"/>
              <a:t> приложението на кортикостероиди</a:t>
            </a:r>
          </a:p>
          <a:p>
            <a:pPr marL="0" indent="0">
              <a:buFont typeface="Arial" charset="0"/>
              <a:buNone/>
            </a:pPr>
            <a:r>
              <a:rPr lang="bg-BG" baseline="0" dirty="0"/>
              <a:t>** Приложете кортикостероиди</a:t>
            </a:r>
          </a:p>
          <a:p>
            <a:pPr marL="0" indent="0">
              <a:buFont typeface="Arial" charset="0"/>
              <a:buNone/>
            </a:pPr>
            <a:r>
              <a:rPr lang="bg-BG" baseline="0"/>
              <a:t>*** Няма консенсус по този въпрос </a:t>
            </a:r>
            <a:endParaRPr lang="bg-BG" dirty="0"/>
          </a:p>
        </p:txBody>
      </p:sp>
      <p:sp>
        <p:nvSpPr>
          <p:cNvPr id="4" name="Slide Number Placeholder 3"/>
          <p:cNvSpPr>
            <a:spLocks noGrp="1"/>
          </p:cNvSpPr>
          <p:nvPr>
            <p:ph type="sldNum" sz="quarter" idx="10"/>
          </p:nvPr>
        </p:nvSpPr>
        <p:spPr/>
        <p:txBody>
          <a:bodyPr/>
          <a:lstStyle/>
          <a:p>
            <a:fld id="{213DB485-BD50-45FB-BBFA-A7DCD71E6BCD}" type="slidenum">
              <a:rPr lang="bg-BG" smtClean="0"/>
              <a:t>36</a:t>
            </a:fld>
            <a:endParaRPr lang="bg-BG"/>
          </a:p>
        </p:txBody>
      </p:sp>
    </p:spTree>
    <p:extLst>
      <p:ext uri="{BB962C8B-B14F-4D97-AF65-F5344CB8AC3E}">
        <p14:creationId xmlns:p14="http://schemas.microsoft.com/office/powerpoint/2010/main" val="6998959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lgn="just"/>
            <a:r>
              <a:rPr lang="bg-BG" altLang="bg-BG"/>
              <a:t>Усложнения от хипоперфузия на тъканите при септичен шок. Приложението на симпатикомиметици от едната страна подобрява сякаш глобалната перфузия на организма, тъй като води до подобряване на артериалното кръвно налягане. От друга обаче влошава регионалния кръвоток, поради засилване на вазоспазъма.</a:t>
            </a:r>
          </a:p>
        </p:txBody>
      </p:sp>
      <p:sp>
        <p:nvSpPr>
          <p:cNvPr id="12083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50DBA0B-19A3-4066-9B3C-7708B336B940}" type="slidenum">
              <a:rPr lang="bg-BG" altLang="bg-BG" smtClean="0">
                <a:latin typeface="Times New Roman" pitchFamily="18" charset="0"/>
              </a:rPr>
              <a:pPr/>
              <a:t>37</a:t>
            </a:fld>
            <a:endParaRPr lang="bg-BG" altLang="bg-BG">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lgn="just"/>
            <a:r>
              <a:rPr lang="bg-BG" altLang="bg-BG"/>
              <a:t>Кортикостероидите естествено се изразходват при такава агресия на организма, но приложението им се препоръчва едва след като на налице всички останали терапевтични мерки.</a:t>
            </a:r>
          </a:p>
        </p:txBody>
      </p:sp>
      <p:sp>
        <p:nvSpPr>
          <p:cNvPr id="11674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89C4265-CABF-4E39-A191-3F48FDE2F435}" type="slidenum">
              <a:rPr lang="bg-BG" altLang="bg-BG" smtClean="0">
                <a:latin typeface="Times New Roman" pitchFamily="18" charset="0"/>
              </a:rPr>
              <a:pPr/>
              <a:t>38</a:t>
            </a:fld>
            <a:endParaRPr lang="bg-BG" altLang="bg-BG">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bg-BG" altLang="bg-BG" dirty="0"/>
          </a:p>
        </p:txBody>
      </p:sp>
      <p:sp>
        <p:nvSpPr>
          <p:cNvPr id="11776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F1A9C88-3A8A-44C2-8E90-9EFF6F55F804}" type="slidenum">
              <a:rPr lang="bg-BG" altLang="bg-BG" smtClean="0">
                <a:latin typeface="Times New Roman" pitchFamily="18" charset="0"/>
              </a:rPr>
              <a:pPr/>
              <a:t>41</a:t>
            </a:fld>
            <a:endParaRPr lang="bg-BG" altLang="bg-BG">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bg-BG" altLang="bg-BG" dirty="0"/>
          </a:p>
        </p:txBody>
      </p:sp>
      <p:sp>
        <p:nvSpPr>
          <p:cNvPr id="11776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F1A9C88-3A8A-44C2-8E90-9EFF6F55F804}" type="slidenum">
              <a:rPr lang="bg-BG" altLang="bg-BG" smtClean="0">
                <a:latin typeface="Times New Roman" pitchFamily="18" charset="0"/>
              </a:rPr>
              <a:pPr/>
              <a:t>42</a:t>
            </a:fld>
            <a:endParaRPr lang="bg-BG" altLang="bg-BG">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lgn="just"/>
            <a:endParaRPr lang="bg-BG" altLang="bg-BG" dirty="0"/>
          </a:p>
        </p:txBody>
      </p:sp>
      <p:sp>
        <p:nvSpPr>
          <p:cNvPr id="11878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D5AB067-E6DA-4912-B0CC-7AC471E49BE4}" type="slidenum">
              <a:rPr lang="bg-BG" altLang="bg-BG" smtClean="0">
                <a:latin typeface="Times New Roman" pitchFamily="18" charset="0"/>
              </a:rPr>
              <a:pPr/>
              <a:t>43</a:t>
            </a:fld>
            <a:endParaRPr lang="bg-BG" altLang="bg-BG">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lgn="just"/>
            <a:endParaRPr lang="bg-BG" altLang="bg-BG" dirty="0"/>
          </a:p>
        </p:txBody>
      </p:sp>
      <p:sp>
        <p:nvSpPr>
          <p:cNvPr id="11878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D5AB067-E6DA-4912-B0CC-7AC471E49BE4}" type="slidenum">
              <a:rPr lang="bg-BG" altLang="bg-BG" smtClean="0">
                <a:latin typeface="Times New Roman" pitchFamily="18" charset="0"/>
              </a:rPr>
              <a:pPr/>
              <a:t>44</a:t>
            </a:fld>
            <a:endParaRPr lang="bg-BG" altLang="bg-BG">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lgn="just"/>
            <a:endParaRPr lang="bg-BG" altLang="bg-BG" dirty="0"/>
          </a:p>
        </p:txBody>
      </p:sp>
      <p:sp>
        <p:nvSpPr>
          <p:cNvPr id="11878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D5AB067-E6DA-4912-B0CC-7AC471E49BE4}" type="slidenum">
              <a:rPr lang="bg-BG" altLang="bg-BG" smtClean="0">
                <a:latin typeface="Times New Roman" pitchFamily="18" charset="0"/>
              </a:rPr>
              <a:pPr/>
              <a:t>45</a:t>
            </a:fld>
            <a:endParaRPr lang="bg-BG" altLang="bg-BG">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qSOFA</a:t>
            </a:r>
            <a:r>
              <a:rPr lang="en-US" baseline="0" dirty="0"/>
              <a:t> – Quick Sequential Organ Failure </a:t>
            </a:r>
            <a:r>
              <a:rPr lang="en-US" baseline="0" dirty="0" err="1"/>
              <a:t>Assesment</a:t>
            </a:r>
            <a:endParaRPr lang="bg-BG" dirty="0"/>
          </a:p>
        </p:txBody>
      </p:sp>
      <p:sp>
        <p:nvSpPr>
          <p:cNvPr id="4" name="Slide Number Placeholder 3"/>
          <p:cNvSpPr>
            <a:spLocks noGrp="1"/>
          </p:cNvSpPr>
          <p:nvPr>
            <p:ph type="sldNum" sz="quarter" idx="10"/>
          </p:nvPr>
        </p:nvSpPr>
        <p:spPr/>
        <p:txBody>
          <a:bodyPr/>
          <a:lstStyle/>
          <a:p>
            <a:fld id="{D1BE0538-C6F8-014D-869F-699B03D944F6}" type="slidenum">
              <a:rPr lang="en-US" smtClean="0"/>
              <a:t>9</a:t>
            </a:fld>
            <a:endParaRPr lang="en-US"/>
          </a:p>
        </p:txBody>
      </p:sp>
    </p:spTree>
    <p:extLst>
      <p:ext uri="{BB962C8B-B14F-4D97-AF65-F5344CB8AC3E}">
        <p14:creationId xmlns:p14="http://schemas.microsoft.com/office/powerpoint/2010/main" val="8502686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lgn="just"/>
            <a:r>
              <a:rPr lang="bg-BG" altLang="bg-BG" dirty="0"/>
              <a:t>Бъбречно</a:t>
            </a:r>
            <a:r>
              <a:rPr lang="bg-BG" altLang="bg-BG" baseline="0" dirty="0"/>
              <a:t> заместително лечение (</a:t>
            </a:r>
            <a:r>
              <a:rPr lang="bg-BG" altLang="bg-BG" dirty="0"/>
              <a:t>БЗЛ).</a:t>
            </a:r>
          </a:p>
          <a:p>
            <a:pPr algn="just"/>
            <a:r>
              <a:rPr lang="bg-BG" altLang="bg-BG" dirty="0"/>
              <a:t>Остро бъбречно</a:t>
            </a:r>
            <a:r>
              <a:rPr lang="bg-BG" altLang="bg-BG" baseline="0" dirty="0"/>
              <a:t> увреждане (ОБУ).</a:t>
            </a:r>
            <a:endParaRPr lang="bg-BG" altLang="bg-BG" dirty="0"/>
          </a:p>
        </p:txBody>
      </p:sp>
      <p:sp>
        <p:nvSpPr>
          <p:cNvPr id="11878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D5AB067-E6DA-4912-B0CC-7AC471E49BE4}" type="slidenum">
              <a:rPr lang="bg-BG" altLang="bg-BG" smtClean="0">
                <a:latin typeface="Times New Roman" pitchFamily="18" charset="0"/>
              </a:rPr>
              <a:pPr/>
              <a:t>46</a:t>
            </a:fld>
            <a:endParaRPr lang="bg-BG" altLang="bg-BG">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bg-BG" altLang="bg-BG" dirty="0"/>
              <a:t>Корекция на метаболитната ацидоза се извършва, едва когато рН е по-ниско от 7.15.</a:t>
            </a:r>
          </a:p>
        </p:txBody>
      </p:sp>
      <p:sp>
        <p:nvSpPr>
          <p:cNvPr id="11776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F1A9C88-3A8A-44C2-8E90-9EFF6F55F804}" type="slidenum">
              <a:rPr lang="bg-BG" altLang="bg-BG" smtClean="0">
                <a:latin typeface="Times New Roman" pitchFamily="18" charset="0"/>
              </a:rPr>
              <a:pPr/>
              <a:t>47</a:t>
            </a:fld>
            <a:endParaRPr lang="bg-BG" altLang="bg-BG">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lgn="just"/>
            <a:endParaRPr lang="bg-BG" altLang="bg-BG" dirty="0"/>
          </a:p>
        </p:txBody>
      </p:sp>
      <p:sp>
        <p:nvSpPr>
          <p:cNvPr id="11878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D5AB067-E6DA-4912-B0CC-7AC471E49BE4}" type="slidenum">
              <a:rPr lang="bg-BG" altLang="bg-BG" smtClean="0">
                <a:latin typeface="Times New Roman" pitchFamily="18" charset="0"/>
              </a:rPr>
              <a:pPr/>
              <a:t>48</a:t>
            </a:fld>
            <a:endParaRPr lang="bg-BG" altLang="bg-BG">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lgn="just"/>
            <a:endParaRPr lang="bg-BG" altLang="bg-BG" dirty="0"/>
          </a:p>
        </p:txBody>
      </p:sp>
      <p:sp>
        <p:nvSpPr>
          <p:cNvPr id="11878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D5AB067-E6DA-4912-B0CC-7AC471E49BE4}" type="slidenum">
              <a:rPr lang="bg-BG" altLang="bg-BG" smtClean="0">
                <a:latin typeface="Times New Roman" pitchFamily="18" charset="0"/>
              </a:rPr>
              <a:pPr/>
              <a:t>49</a:t>
            </a:fld>
            <a:endParaRPr lang="bg-BG" altLang="bg-BG">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lgn="just"/>
            <a:endParaRPr lang="bg-BG" altLang="bg-BG" dirty="0"/>
          </a:p>
        </p:txBody>
      </p:sp>
      <p:sp>
        <p:nvSpPr>
          <p:cNvPr id="11878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D5AB067-E6DA-4912-B0CC-7AC471E49BE4}" type="slidenum">
              <a:rPr lang="bg-BG" altLang="bg-BG" smtClean="0">
                <a:latin typeface="Times New Roman" pitchFamily="18" charset="0"/>
              </a:rPr>
              <a:pPr/>
              <a:t>50</a:t>
            </a:fld>
            <a:endParaRPr lang="bg-BG" altLang="bg-BG">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lgn="just"/>
            <a:endParaRPr lang="bg-BG" altLang="bg-BG" dirty="0"/>
          </a:p>
        </p:txBody>
      </p:sp>
      <p:sp>
        <p:nvSpPr>
          <p:cNvPr id="11878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D5AB067-E6DA-4912-B0CC-7AC471E49BE4}" type="slidenum">
              <a:rPr lang="bg-BG" altLang="bg-BG" smtClean="0">
                <a:latin typeface="Times New Roman" pitchFamily="18" charset="0"/>
              </a:rPr>
              <a:pPr/>
              <a:t>51</a:t>
            </a:fld>
            <a:endParaRPr lang="bg-BG" altLang="bg-BG">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bg-BG" altLang="bg-BG" dirty="0"/>
              <a:t>Началният пакет трябва да се осъществи до </a:t>
            </a:r>
            <a:r>
              <a:rPr lang="en-US" altLang="bg-BG" dirty="0"/>
              <a:t>1</a:t>
            </a:r>
            <a:r>
              <a:rPr lang="bg-BG" altLang="bg-BG" dirty="0"/>
              <a:t> час след приемането на пациента и включва комплекс от задължителни изследвания, диагностични и терапевтични манипулации при съмнение за септичен шок. Серумният лактат е показател за степента на хипоперфузията. Високият лактат сочи за тежка хипоперфузия на клетките и тъканите. Задължително е вземането на материалните за микробиологично изследване да стане преди приложението на антибиотици, което също трябва да стане максимално в най-къс срок – до 1 </a:t>
            </a:r>
            <a:r>
              <a:rPr lang="en-US" altLang="bg-BG" dirty="0"/>
              <a:t>h</a:t>
            </a:r>
            <a:r>
              <a:rPr lang="bg-BG" altLang="bg-BG" dirty="0"/>
              <a:t>.</a:t>
            </a:r>
          </a:p>
        </p:txBody>
      </p:sp>
      <p:sp>
        <p:nvSpPr>
          <p:cNvPr id="12186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202FCC5-5250-405E-A6AC-8D9A19531B81}" type="slidenum">
              <a:rPr lang="bg-BG" altLang="bg-BG" smtClean="0">
                <a:latin typeface="Times New Roman" pitchFamily="18" charset="0"/>
              </a:rPr>
              <a:pPr/>
              <a:t>53</a:t>
            </a:fld>
            <a:endParaRPr lang="bg-BG" altLang="bg-BG">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bg-BG" altLang="bg-BG" dirty="0"/>
          </a:p>
        </p:txBody>
      </p:sp>
      <p:sp>
        <p:nvSpPr>
          <p:cNvPr id="12288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F1BC871-D011-4145-9903-1FED6B2BB09B}" type="slidenum">
              <a:rPr lang="bg-BG" altLang="bg-BG" smtClean="0">
                <a:latin typeface="Times New Roman" pitchFamily="18" charset="0"/>
              </a:rPr>
              <a:pPr/>
              <a:t>54</a:t>
            </a:fld>
            <a:endParaRPr lang="bg-BG" altLang="bg-BG">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bg-BG" altLang="bg-BG" dirty="0"/>
              <a:t>Високият лактат сочи за тежка хипоперфузия на клетките и тъканите.</a:t>
            </a:r>
          </a:p>
        </p:txBody>
      </p:sp>
      <p:sp>
        <p:nvSpPr>
          <p:cNvPr id="12390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88F80BD-547A-47EF-98BC-A7B38F9748E8}" type="slidenum">
              <a:rPr lang="bg-BG" altLang="bg-BG" smtClean="0">
                <a:latin typeface="Times New Roman" pitchFamily="18" charset="0"/>
              </a:rPr>
              <a:pPr/>
              <a:t>55</a:t>
            </a:fld>
            <a:endParaRPr lang="bg-BG" altLang="bg-BG">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bg-BG" altLang="bg-BG" dirty="0"/>
          </a:p>
        </p:txBody>
      </p:sp>
      <p:sp>
        <p:nvSpPr>
          <p:cNvPr id="12390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88F80BD-547A-47EF-98BC-A7B38F9748E8}" type="slidenum">
              <a:rPr lang="bg-BG" altLang="bg-BG" smtClean="0">
                <a:latin typeface="Times New Roman" pitchFamily="18" charset="0"/>
              </a:rPr>
              <a:pPr/>
              <a:t>56</a:t>
            </a:fld>
            <a:endParaRPr lang="bg-BG" altLang="bg-BG">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a:t>qSOFA</a:t>
            </a:r>
            <a:r>
              <a:rPr lang="en-US" dirty="0"/>
              <a:t> ≥ 2?*</a:t>
            </a:r>
            <a:endParaRPr lang="bg-BG" dirty="0"/>
          </a:p>
          <a:p>
            <a:r>
              <a:rPr lang="en-US" b="1" dirty="0" err="1"/>
              <a:t>qSOFA</a:t>
            </a:r>
            <a:r>
              <a:rPr lang="en-US" b="1" baseline="0" dirty="0"/>
              <a:t> </a:t>
            </a:r>
            <a:r>
              <a:rPr lang="en-US" baseline="0" dirty="0"/>
              <a:t>– Quick Sequential Organ Failure Assessment</a:t>
            </a:r>
            <a:endParaRPr lang="bg-BG" baseline="0" dirty="0"/>
          </a:p>
          <a:p>
            <a:pPr marL="171450" indent="-171450">
              <a:buFont typeface="Arial" panose="020B0604020202020204" pitchFamily="34" charset="0"/>
              <a:buChar char="•"/>
            </a:pPr>
            <a:r>
              <a:rPr lang="ru-RU" dirty="0"/>
              <a:t>Дихателна честота ≥ 22 min</a:t>
            </a:r>
            <a:r>
              <a:rPr lang="ru-RU" baseline="30000" dirty="0"/>
              <a:t>-1</a:t>
            </a:r>
          </a:p>
          <a:p>
            <a:pPr marL="171450" indent="-171450">
              <a:buFont typeface="Arial" panose="020B0604020202020204" pitchFamily="34" charset="0"/>
              <a:buChar char="•"/>
            </a:pPr>
            <a:r>
              <a:rPr lang="ru-RU" dirty="0"/>
              <a:t>Степенни нарушения в съзнанието</a:t>
            </a:r>
          </a:p>
          <a:p>
            <a:pPr marL="171450" indent="-171450">
              <a:buFont typeface="Arial" panose="020B0604020202020204" pitchFamily="34" charset="0"/>
              <a:buChar char="•"/>
            </a:pPr>
            <a:r>
              <a:rPr lang="ru-RU" dirty="0"/>
              <a:t>Систолично Артериално Налягане ≤ 100 mmHg</a:t>
            </a:r>
          </a:p>
          <a:p>
            <a:pPr marL="0" indent="0">
              <a:buFont typeface="Arial" panose="020B0604020202020204" pitchFamily="34" charset="0"/>
              <a:buNone/>
            </a:pPr>
            <a:r>
              <a:rPr lang="bg-BG" dirty="0"/>
              <a:t>За</a:t>
            </a:r>
            <a:r>
              <a:rPr lang="bg-BG" baseline="0" dirty="0"/>
              <a:t> всяко се дава по 1 точка.</a:t>
            </a:r>
          </a:p>
          <a:p>
            <a:pPr marL="0" indent="0">
              <a:buFont typeface="Arial" panose="020B0604020202020204" pitchFamily="34" charset="0"/>
              <a:buNone/>
            </a:pPr>
            <a:r>
              <a:rPr lang="tr-TR" dirty="0"/>
              <a:t>SOFA ≥ 2?**</a:t>
            </a:r>
            <a:endParaRPr lang="bg-BG" dirty="0"/>
          </a:p>
          <a:p>
            <a:pPr marL="0" indent="0">
              <a:buFont typeface="Arial" panose="020B0604020202020204" pitchFamily="34" charset="0"/>
              <a:buNone/>
            </a:pPr>
            <a:r>
              <a:rPr lang="tr-TR" b="1" dirty="0"/>
              <a:t>SOFA</a:t>
            </a:r>
            <a:r>
              <a:rPr lang="bg-BG" b="1" dirty="0"/>
              <a:t> </a:t>
            </a:r>
            <a:r>
              <a:rPr lang="bg-BG" b="0" dirty="0"/>
              <a:t>– </a:t>
            </a:r>
            <a:r>
              <a:rPr lang="en-US" b="0" dirty="0"/>
              <a:t>Sequential</a:t>
            </a:r>
            <a:r>
              <a:rPr lang="bg-BG" b="0" dirty="0"/>
              <a:t> (</a:t>
            </a:r>
            <a:r>
              <a:rPr lang="en-US" b="0" dirty="0"/>
              <a:t>Sepsis-Related</a:t>
            </a:r>
            <a:r>
              <a:rPr lang="bg-BG" b="0" dirty="0"/>
              <a:t>)</a:t>
            </a:r>
            <a:r>
              <a:rPr lang="en-US" b="0" dirty="0"/>
              <a:t> Organ Failure Assessment</a:t>
            </a:r>
            <a:endParaRPr lang="bg-BG" b="0" dirty="0"/>
          </a:p>
          <a:p>
            <a:pPr marL="171450" indent="-171450">
              <a:buFont typeface="Arial" panose="020B0604020202020204" pitchFamily="34" charset="0"/>
              <a:buChar char="•"/>
            </a:pPr>
            <a:r>
              <a:rPr lang="bg-BG" b="0" dirty="0"/>
              <a:t>Съотношение РаО</a:t>
            </a:r>
            <a:r>
              <a:rPr lang="bg-BG" b="0" baseline="-25000" dirty="0"/>
              <a:t>2</a:t>
            </a:r>
            <a:r>
              <a:rPr lang="bg-BG" b="0" baseline="0" dirty="0"/>
              <a:t>/</a:t>
            </a:r>
            <a:r>
              <a:rPr lang="en-US" b="0" baseline="0" dirty="0"/>
              <a:t>FiO</a:t>
            </a:r>
            <a:r>
              <a:rPr lang="en-US" b="0" baseline="-25000" dirty="0"/>
              <a:t>2</a:t>
            </a:r>
            <a:endParaRPr lang="tr-TR" b="0" baseline="-25000" dirty="0"/>
          </a:p>
          <a:p>
            <a:pPr marL="171450" indent="-171450">
              <a:buFont typeface="Arial" panose="020B0604020202020204" pitchFamily="34" charset="0"/>
              <a:buChar char="•"/>
            </a:pPr>
            <a:r>
              <a:rPr lang="bg-BG" dirty="0"/>
              <a:t>Оценка по </a:t>
            </a:r>
            <a:r>
              <a:rPr lang="en-US" dirty="0"/>
              <a:t>Glasgow Coma Scale</a:t>
            </a:r>
          </a:p>
          <a:p>
            <a:pPr marL="171450" indent="-171450">
              <a:buFont typeface="Arial" panose="020B0604020202020204" pitchFamily="34" charset="0"/>
              <a:buChar char="•"/>
            </a:pPr>
            <a:r>
              <a:rPr lang="bg-BG" dirty="0"/>
              <a:t>Средно АКН</a:t>
            </a:r>
          </a:p>
          <a:p>
            <a:pPr marL="171450" indent="-171450">
              <a:buFont typeface="Arial" panose="020B0604020202020204" pitchFamily="34" charset="0"/>
              <a:buChar char="•"/>
            </a:pPr>
            <a:r>
              <a:rPr lang="bg-BG" dirty="0"/>
              <a:t>Приложение на вазоконстриктори</a:t>
            </a:r>
          </a:p>
          <a:p>
            <a:pPr marL="171450" indent="-171450">
              <a:buFont typeface="Arial" panose="020B0604020202020204" pitchFamily="34" charset="0"/>
              <a:buChar char="•"/>
            </a:pPr>
            <a:r>
              <a:rPr lang="bg-BG" dirty="0"/>
              <a:t>Серумен креатинин</a:t>
            </a:r>
            <a:r>
              <a:rPr lang="bg-BG" baseline="0" dirty="0"/>
              <a:t> или диуреза</a:t>
            </a:r>
          </a:p>
          <a:p>
            <a:pPr marL="171450" indent="-171450">
              <a:buFont typeface="Arial" panose="020B0604020202020204" pitchFamily="34" charset="0"/>
              <a:buChar char="•"/>
            </a:pPr>
            <a:r>
              <a:rPr lang="bg-BG" baseline="0" dirty="0"/>
              <a:t>Билирубин</a:t>
            </a:r>
          </a:p>
          <a:p>
            <a:pPr marL="171450" indent="-171450">
              <a:buFont typeface="Arial" panose="020B0604020202020204" pitchFamily="34" charset="0"/>
              <a:buChar char="•"/>
            </a:pPr>
            <a:r>
              <a:rPr lang="bg-BG" baseline="0" dirty="0"/>
              <a:t>Тромбоцити</a:t>
            </a:r>
            <a:endParaRPr lang="tr-TR" dirty="0"/>
          </a:p>
          <a:p>
            <a:pPr marL="0" indent="0">
              <a:buFont typeface="Arial" panose="020B0604020202020204" pitchFamily="34" charset="0"/>
              <a:buNone/>
            </a:pPr>
            <a:endParaRPr lang="ru-RU" dirty="0"/>
          </a:p>
          <a:p>
            <a:pPr marL="171450" indent="-171450">
              <a:buFont typeface="Arial" panose="020B0604020202020204" pitchFamily="34" charset="0"/>
              <a:buChar char="•"/>
            </a:pPr>
            <a:endParaRPr lang="ru-RU" dirty="0"/>
          </a:p>
          <a:p>
            <a:pPr marL="171450" indent="-171450">
              <a:buFont typeface="Arial" panose="020B0604020202020204" pitchFamily="34" charset="0"/>
              <a:buChar char="•"/>
            </a:pPr>
            <a:endParaRPr lang="ru-RU" dirty="0"/>
          </a:p>
          <a:p>
            <a:pPr marL="171450" indent="-171450">
              <a:buFont typeface="Arial" panose="020B0604020202020204" pitchFamily="34" charset="0"/>
              <a:buChar char="•"/>
            </a:pPr>
            <a:endParaRPr lang="ru-RU" dirty="0"/>
          </a:p>
          <a:p>
            <a:endParaRPr lang="bg-BG" dirty="0"/>
          </a:p>
        </p:txBody>
      </p:sp>
      <p:sp>
        <p:nvSpPr>
          <p:cNvPr id="4" name="Slide Number Placeholder 3"/>
          <p:cNvSpPr>
            <a:spLocks noGrp="1"/>
          </p:cNvSpPr>
          <p:nvPr>
            <p:ph type="sldNum" sz="quarter" idx="10"/>
          </p:nvPr>
        </p:nvSpPr>
        <p:spPr/>
        <p:txBody>
          <a:bodyPr/>
          <a:lstStyle/>
          <a:p>
            <a:fld id="{D1BE0538-C6F8-014D-869F-699B03D944F6}" type="slidenum">
              <a:rPr lang="en-US" smtClean="0"/>
              <a:t>10</a:t>
            </a:fld>
            <a:endParaRPr lang="en-US"/>
          </a:p>
        </p:txBody>
      </p:sp>
    </p:spTree>
    <p:extLst>
      <p:ext uri="{BB962C8B-B14F-4D97-AF65-F5344CB8AC3E}">
        <p14:creationId xmlns:p14="http://schemas.microsoft.com/office/powerpoint/2010/main" val="8502686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C78D45B-44E0-4F91-ADC6-E90A6D276DE9}" type="slidenum">
              <a:rPr lang="en-US" altLang="bg-BG"/>
              <a:pPr/>
              <a:t>57</a:t>
            </a:fld>
            <a:endParaRPr lang="en-US" altLang="bg-BG"/>
          </a:p>
        </p:txBody>
      </p:sp>
      <p:sp>
        <p:nvSpPr>
          <p:cNvPr id="4097" name="Rectangle 1"/>
          <p:cNvSpPr txBox="1">
            <a:spLocks noGrp="1" noRot="1" noChangeAspect="1" noChangeArrowheads="1"/>
          </p:cNvSpPr>
          <p:nvPr>
            <p:ph type="sldImg"/>
          </p:nvPr>
        </p:nvSpPr>
        <p:spPr bwMode="auto">
          <a:xfrm>
            <a:off x="993775" y="641350"/>
            <a:ext cx="4217988" cy="31638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p:cNvSpPr txBox="1">
            <a:spLocks noGrp="1" noChangeArrowheads="1"/>
          </p:cNvSpPr>
          <p:nvPr>
            <p:ph type="body" idx="1"/>
          </p:nvPr>
        </p:nvSpPr>
        <p:spPr bwMode="auto">
          <a:xfrm>
            <a:off x="620527" y="4009159"/>
            <a:ext cx="4965606" cy="37984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7915" rIns="0" bIns="0"/>
          <a:lstStyle/>
          <a:p>
            <a:pPr eaLnBrk="1">
              <a:lnSpc>
                <a:spcPct val="93000"/>
              </a:lnSpc>
              <a:spcBef>
                <a:spcPct val="0"/>
              </a:spcBef>
              <a:tabLst>
                <a:tab pos="649628" algn="l"/>
                <a:tab pos="1299256" algn="l"/>
                <a:tab pos="1948884" algn="l"/>
                <a:tab pos="2598511" algn="l"/>
                <a:tab pos="3248139" algn="l"/>
                <a:tab pos="3897767" algn="l"/>
                <a:tab pos="4547395" algn="l"/>
              </a:tabLst>
            </a:pPr>
            <a:r>
              <a:rPr lang="bg-BG" altLang="bg-BG" sz="900" dirty="0">
                <a:latin typeface="Arial Unicode MS" pitchFamily="32" charset="0"/>
                <a:cs typeface="Arial Unicode MS" pitchFamily="32" charset="0"/>
              </a:rPr>
              <a:t>Има</a:t>
            </a:r>
            <a:r>
              <a:rPr lang="bg-BG" altLang="bg-BG" sz="900" baseline="0" dirty="0">
                <a:latin typeface="Arial Unicode MS" pitchFamily="32" charset="0"/>
                <a:cs typeface="Arial Unicode MS" pitchFamily="32" charset="0"/>
              </a:rPr>
              <a:t> 4 основни фази в в лечението на шока.</a:t>
            </a:r>
          </a:p>
          <a:p>
            <a:pPr marL="228600" indent="-228600" algn="just" eaLnBrk="1">
              <a:lnSpc>
                <a:spcPct val="93000"/>
              </a:lnSpc>
              <a:spcBef>
                <a:spcPct val="0"/>
              </a:spcBef>
              <a:buAutoNum type="arabicPeriod"/>
              <a:tabLst>
                <a:tab pos="649628" algn="l"/>
                <a:tab pos="1299256" algn="l"/>
                <a:tab pos="1948884" algn="l"/>
                <a:tab pos="2598511" algn="l"/>
                <a:tab pos="3248139" algn="l"/>
                <a:tab pos="3897767" algn="l"/>
                <a:tab pos="4547395" algn="l"/>
              </a:tabLst>
            </a:pPr>
            <a:r>
              <a:rPr lang="bg-BG" altLang="bg-BG" sz="900" baseline="0" dirty="0">
                <a:latin typeface="Arial Unicode MS" pitchFamily="32" charset="0"/>
                <a:cs typeface="Arial Unicode MS" pitchFamily="32" charset="0"/>
              </a:rPr>
              <a:t>Фаза на спасяването – фокусът е върху постигане на АКН и МОС, които да осигурят оживяването на пациента и извършването на животоспасяващи процедури, които са с насоченост към премахване на евентуалната причина за шока (спешна оперативна интервенция, перикардиоцентеза, реваскуларизация при ОИМ, антибиотично лечение при сепсис).</a:t>
            </a:r>
            <a:endParaRPr lang="en-US" altLang="bg-BG" sz="900" dirty="0">
              <a:latin typeface="Arial Unicode MS" pitchFamily="32" charset="0"/>
              <a:cs typeface="Arial Unicode MS" pitchFamily="32"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C78D45B-44E0-4F91-ADC6-E90A6D276DE9}" type="slidenum">
              <a:rPr lang="en-US" altLang="bg-BG"/>
              <a:pPr/>
              <a:t>58</a:t>
            </a:fld>
            <a:endParaRPr lang="en-US" altLang="bg-BG"/>
          </a:p>
        </p:txBody>
      </p:sp>
      <p:sp>
        <p:nvSpPr>
          <p:cNvPr id="4097" name="Rectangle 1"/>
          <p:cNvSpPr txBox="1">
            <a:spLocks noGrp="1" noRot="1" noChangeAspect="1" noChangeArrowheads="1"/>
          </p:cNvSpPr>
          <p:nvPr>
            <p:ph type="sldImg"/>
          </p:nvPr>
        </p:nvSpPr>
        <p:spPr bwMode="auto">
          <a:xfrm>
            <a:off x="993775" y="641350"/>
            <a:ext cx="4217988" cy="31638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p:cNvSpPr txBox="1">
            <a:spLocks noGrp="1" noChangeArrowheads="1"/>
          </p:cNvSpPr>
          <p:nvPr>
            <p:ph type="body" idx="1"/>
          </p:nvPr>
        </p:nvSpPr>
        <p:spPr bwMode="auto">
          <a:xfrm>
            <a:off x="620527" y="4009159"/>
            <a:ext cx="4965606" cy="37984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7915" rIns="0" bIns="0"/>
          <a:lstStyle/>
          <a:p>
            <a:pPr eaLnBrk="1">
              <a:lnSpc>
                <a:spcPct val="93000"/>
              </a:lnSpc>
              <a:spcBef>
                <a:spcPct val="0"/>
              </a:spcBef>
              <a:tabLst>
                <a:tab pos="649628" algn="l"/>
                <a:tab pos="1299256" algn="l"/>
                <a:tab pos="1948884" algn="l"/>
                <a:tab pos="2598511" algn="l"/>
                <a:tab pos="3248139" algn="l"/>
                <a:tab pos="3897767" algn="l"/>
                <a:tab pos="4547395" algn="l"/>
              </a:tabLst>
            </a:pPr>
            <a:r>
              <a:rPr lang="bg-BG" altLang="bg-BG" sz="900" dirty="0">
                <a:latin typeface="Arial Unicode MS" pitchFamily="32" charset="0"/>
                <a:cs typeface="Arial Unicode MS" pitchFamily="32" charset="0"/>
              </a:rPr>
              <a:t>Има</a:t>
            </a:r>
            <a:r>
              <a:rPr lang="bg-BG" altLang="bg-BG" sz="900" baseline="0" dirty="0">
                <a:latin typeface="Arial Unicode MS" pitchFamily="32" charset="0"/>
                <a:cs typeface="Arial Unicode MS" pitchFamily="32" charset="0"/>
              </a:rPr>
              <a:t> 4 основни фази в в лечението на шока.</a:t>
            </a:r>
          </a:p>
          <a:p>
            <a:pPr marL="0" indent="0" algn="just" eaLnBrk="1">
              <a:lnSpc>
                <a:spcPct val="93000"/>
              </a:lnSpc>
              <a:spcBef>
                <a:spcPct val="0"/>
              </a:spcBef>
              <a:buFontTx/>
              <a:buNone/>
              <a:tabLst>
                <a:tab pos="649628" algn="l"/>
                <a:tab pos="1299256" algn="l"/>
                <a:tab pos="1948884" algn="l"/>
                <a:tab pos="2598511" algn="l"/>
                <a:tab pos="3248139" algn="l"/>
                <a:tab pos="3897767" algn="l"/>
                <a:tab pos="4547395" algn="l"/>
              </a:tabLst>
            </a:pPr>
            <a:r>
              <a:rPr lang="bg-BG" altLang="bg-BG" sz="900" baseline="0" dirty="0">
                <a:latin typeface="Arial Unicode MS" pitchFamily="32" charset="0"/>
                <a:cs typeface="Arial Unicode MS" pitchFamily="32" charset="0"/>
              </a:rPr>
              <a:t>2. Фаза на оптимизирането – осигуряване на достатъчен достъп на кислород до клетките и проследяване на МОС, кислородното насищане на смесената венозна кръв </a:t>
            </a:r>
            <a:r>
              <a:rPr lang="en-US" altLang="bg-BG" sz="900" dirty="0">
                <a:latin typeface="Arial Unicode MS" pitchFamily="32" charset="0"/>
                <a:cs typeface="Arial Unicode MS" pitchFamily="32" charset="0"/>
              </a:rPr>
              <a:t>(SvO</a:t>
            </a:r>
            <a:r>
              <a:rPr lang="en-US" altLang="bg-BG" sz="900" baseline="-33000" dirty="0">
                <a:latin typeface="Arial Unicode MS" pitchFamily="32" charset="0"/>
                <a:cs typeface="Arial Unicode MS" pitchFamily="32" charset="0"/>
              </a:rPr>
              <a:t>2</a:t>
            </a:r>
            <a:r>
              <a:rPr lang="en-US" altLang="bg-BG" sz="900" dirty="0">
                <a:latin typeface="Arial Unicode MS" pitchFamily="32" charset="0"/>
                <a:cs typeface="Arial Unicode MS" pitchFamily="32" charset="0"/>
              </a:rPr>
              <a:t>)</a:t>
            </a:r>
            <a:r>
              <a:rPr lang="bg-BG" altLang="bg-BG" sz="900" dirty="0">
                <a:latin typeface="Arial Unicode MS" pitchFamily="32" charset="0"/>
                <a:cs typeface="Arial Unicode MS" pitchFamily="32" charset="0"/>
              </a:rPr>
              <a:t> и серумното ниво</a:t>
            </a:r>
            <a:r>
              <a:rPr lang="bg-BG" altLang="bg-BG" sz="900" baseline="0" dirty="0">
                <a:latin typeface="Arial Unicode MS" pitchFamily="32" charset="0"/>
                <a:cs typeface="Arial Unicode MS" pitchFamily="32" charset="0"/>
              </a:rPr>
              <a:t> на лактата.</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C78D45B-44E0-4F91-ADC6-E90A6D276DE9}" type="slidenum">
              <a:rPr lang="en-US" altLang="bg-BG"/>
              <a:pPr/>
              <a:t>59</a:t>
            </a:fld>
            <a:endParaRPr lang="en-US" altLang="bg-BG"/>
          </a:p>
        </p:txBody>
      </p:sp>
      <p:sp>
        <p:nvSpPr>
          <p:cNvPr id="4097" name="Rectangle 1"/>
          <p:cNvSpPr txBox="1">
            <a:spLocks noGrp="1" noRot="1" noChangeAspect="1" noChangeArrowheads="1"/>
          </p:cNvSpPr>
          <p:nvPr>
            <p:ph type="sldImg"/>
          </p:nvPr>
        </p:nvSpPr>
        <p:spPr bwMode="auto">
          <a:xfrm>
            <a:off x="993775" y="641350"/>
            <a:ext cx="4217988" cy="31638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p:cNvSpPr txBox="1">
            <a:spLocks noGrp="1" noChangeArrowheads="1"/>
          </p:cNvSpPr>
          <p:nvPr>
            <p:ph type="body" idx="1"/>
          </p:nvPr>
        </p:nvSpPr>
        <p:spPr bwMode="auto">
          <a:xfrm>
            <a:off x="620527" y="4009159"/>
            <a:ext cx="4965606" cy="37984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7915" rIns="0" bIns="0"/>
          <a:lstStyle/>
          <a:p>
            <a:pPr eaLnBrk="1">
              <a:lnSpc>
                <a:spcPct val="93000"/>
              </a:lnSpc>
              <a:spcBef>
                <a:spcPct val="0"/>
              </a:spcBef>
              <a:tabLst>
                <a:tab pos="649628" algn="l"/>
                <a:tab pos="1299256" algn="l"/>
                <a:tab pos="1948884" algn="l"/>
                <a:tab pos="2598511" algn="l"/>
                <a:tab pos="3248139" algn="l"/>
                <a:tab pos="3897767" algn="l"/>
                <a:tab pos="4547395" algn="l"/>
              </a:tabLst>
            </a:pPr>
            <a:r>
              <a:rPr lang="ru-RU" altLang="bg-BG" sz="900" dirty="0">
                <a:latin typeface="Arial Unicode MS" pitchFamily="32" charset="0"/>
                <a:cs typeface="Arial Unicode MS" pitchFamily="32" charset="0"/>
              </a:rPr>
              <a:t>Има 4 основни фази в в лечението на шока.</a:t>
            </a:r>
          </a:p>
          <a:p>
            <a:pPr eaLnBrk="1">
              <a:lnSpc>
                <a:spcPct val="93000"/>
              </a:lnSpc>
              <a:spcBef>
                <a:spcPct val="0"/>
              </a:spcBef>
              <a:tabLst>
                <a:tab pos="649628" algn="l"/>
                <a:tab pos="1299256" algn="l"/>
                <a:tab pos="1948884" algn="l"/>
                <a:tab pos="2598511" algn="l"/>
                <a:tab pos="3248139" algn="l"/>
                <a:tab pos="3897767" algn="l"/>
                <a:tab pos="4547395" algn="l"/>
              </a:tabLst>
            </a:pPr>
            <a:r>
              <a:rPr lang="ru-RU" altLang="bg-BG" sz="900" dirty="0">
                <a:latin typeface="Arial Unicode MS" pitchFamily="32" charset="0"/>
                <a:cs typeface="Arial Unicode MS" pitchFamily="32" charset="0"/>
              </a:rPr>
              <a:t>3. Фаза на стабилизиране – предпазване от органна дисфункция, дори и след като вече е достигната стабилност на </a:t>
            </a:r>
            <a:r>
              <a:rPr lang="ru-RU" altLang="bg-BG" sz="900" dirty="0" err="1">
                <a:latin typeface="Arial Unicode MS" pitchFamily="32" charset="0"/>
                <a:cs typeface="Arial Unicode MS" pitchFamily="32" charset="0"/>
              </a:rPr>
              <a:t>кръвообращението</a:t>
            </a:r>
            <a:r>
              <a:rPr lang="ru-RU" altLang="bg-BG" sz="900" dirty="0">
                <a:latin typeface="Arial Unicode MS" pitchFamily="32" charset="0"/>
                <a:cs typeface="Arial Unicode MS" pitchFamily="32" charset="0"/>
              </a:rPr>
              <a: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C78D45B-44E0-4F91-ADC6-E90A6D276DE9}" type="slidenum">
              <a:rPr lang="en-US" altLang="bg-BG"/>
              <a:pPr/>
              <a:t>60</a:t>
            </a:fld>
            <a:endParaRPr lang="en-US" altLang="bg-BG"/>
          </a:p>
        </p:txBody>
      </p:sp>
      <p:sp>
        <p:nvSpPr>
          <p:cNvPr id="4097" name="Rectangle 1"/>
          <p:cNvSpPr txBox="1">
            <a:spLocks noGrp="1" noRot="1" noChangeAspect="1" noChangeArrowheads="1"/>
          </p:cNvSpPr>
          <p:nvPr>
            <p:ph type="sldImg"/>
          </p:nvPr>
        </p:nvSpPr>
        <p:spPr bwMode="auto">
          <a:xfrm>
            <a:off x="993775" y="641350"/>
            <a:ext cx="4217988" cy="31638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p:cNvSpPr txBox="1">
            <a:spLocks noGrp="1" noChangeArrowheads="1"/>
          </p:cNvSpPr>
          <p:nvPr>
            <p:ph type="body" idx="1"/>
          </p:nvPr>
        </p:nvSpPr>
        <p:spPr bwMode="auto">
          <a:xfrm>
            <a:off x="620527" y="4009159"/>
            <a:ext cx="4965606" cy="37984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7915" rIns="0" bIns="0"/>
          <a:lstStyle/>
          <a:p>
            <a:pPr eaLnBrk="1">
              <a:lnSpc>
                <a:spcPct val="93000"/>
              </a:lnSpc>
              <a:spcBef>
                <a:spcPct val="0"/>
              </a:spcBef>
              <a:tabLst>
                <a:tab pos="649628" algn="l"/>
                <a:tab pos="1299256" algn="l"/>
                <a:tab pos="1948884" algn="l"/>
                <a:tab pos="2598511" algn="l"/>
                <a:tab pos="3248139" algn="l"/>
                <a:tab pos="3897767" algn="l"/>
                <a:tab pos="4547395" algn="l"/>
              </a:tabLst>
            </a:pPr>
            <a:r>
              <a:rPr lang="bg-BG" altLang="bg-BG" sz="900" dirty="0">
                <a:latin typeface="Arial Unicode MS" pitchFamily="32" charset="0"/>
                <a:cs typeface="Arial Unicode MS" pitchFamily="32" charset="0"/>
              </a:rPr>
              <a:t>Има</a:t>
            </a:r>
            <a:r>
              <a:rPr lang="bg-BG" altLang="bg-BG" sz="900" baseline="0" dirty="0">
                <a:latin typeface="Arial Unicode MS" pitchFamily="32" charset="0"/>
                <a:cs typeface="Arial Unicode MS" pitchFamily="32" charset="0"/>
              </a:rPr>
              <a:t> 4 основни фази в в лечението на шока.</a:t>
            </a:r>
          </a:p>
          <a:p>
            <a:pPr eaLnBrk="1">
              <a:lnSpc>
                <a:spcPct val="93000"/>
              </a:lnSpc>
              <a:spcBef>
                <a:spcPct val="0"/>
              </a:spcBef>
              <a:tabLst>
                <a:tab pos="649628" algn="l"/>
                <a:tab pos="1299256" algn="l"/>
                <a:tab pos="1948884" algn="l"/>
                <a:tab pos="2598511" algn="l"/>
                <a:tab pos="3248139" algn="l"/>
                <a:tab pos="3897767" algn="l"/>
                <a:tab pos="4547395" algn="l"/>
              </a:tabLst>
            </a:pPr>
            <a:r>
              <a:rPr lang="bg-BG" altLang="bg-BG" sz="900" baseline="0" dirty="0">
                <a:latin typeface="Arial Unicode MS" pitchFamily="32" charset="0"/>
                <a:cs typeface="Arial Unicode MS" pitchFamily="32" charset="0"/>
              </a:rPr>
              <a:t>4. Фаза на деескалация – отвикване на пациента от прилаганите вазоактивни медикаменти и лечение с насоченост постигане на отрицателен баланс на течностите в организма (диуретици, ултрафилтрация).</a:t>
            </a:r>
            <a:endParaRPr lang="en-US" altLang="bg-BG" sz="900" dirty="0">
              <a:latin typeface="Arial Unicode MS" pitchFamily="32" charset="0"/>
              <a:cs typeface="Arial Unicode MS" pitchFamily="32"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AD9B46C-C1C0-4AD0-8CC6-1D731B9C6B83}" type="slidenum">
              <a:rPr lang="en-US" altLang="bg-BG"/>
              <a:pPr eaLnBrk="1" hangingPunct="1"/>
              <a:t>61</a:t>
            </a:fld>
            <a:endParaRPr lang="en-US" altLang="bg-BG"/>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bg-BG" b="1" dirty="0">
              <a:latin typeface="GillSan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lgn="just"/>
            <a:r>
              <a:rPr lang="bg-BG" altLang="bg-BG" dirty="0"/>
              <a:t>Кислородната доставка е функция на минутния обем на сърцето (СО), кислородното съдържание в артериалната кръв (СаСО</a:t>
            </a:r>
            <a:r>
              <a:rPr lang="bg-BG" altLang="bg-BG" baseline="-25000" dirty="0"/>
              <a:t>2</a:t>
            </a:r>
            <a:r>
              <a:rPr lang="bg-BG" altLang="bg-BG" dirty="0"/>
              <a:t>).</a:t>
            </a:r>
          </a:p>
          <a:p>
            <a:pPr algn="just"/>
            <a:r>
              <a:rPr lang="bg-BG" altLang="bg-BG" dirty="0"/>
              <a:t>Кислородната консумация зависи от минутния обем на сърцето (СО) и артерио-венозната разлика в съдържанието на кислорода</a:t>
            </a:r>
            <a:r>
              <a:rPr lang="en-US" altLang="bg-BG" dirty="0"/>
              <a:t> (CaO</a:t>
            </a:r>
            <a:r>
              <a:rPr lang="en-US" altLang="bg-BG" baseline="-25000" dirty="0"/>
              <a:t>2</a:t>
            </a:r>
            <a:r>
              <a:rPr lang="en-US" altLang="bg-BG" dirty="0"/>
              <a:t> – CvO</a:t>
            </a:r>
            <a:r>
              <a:rPr lang="en-US" altLang="bg-BG" baseline="-25000" dirty="0"/>
              <a:t>2</a:t>
            </a:r>
            <a:r>
              <a:rPr lang="en-US" altLang="bg-BG" dirty="0"/>
              <a:t>)</a:t>
            </a:r>
            <a:r>
              <a:rPr lang="bg-BG" altLang="bg-BG" dirty="0"/>
              <a:t>.</a:t>
            </a:r>
          </a:p>
          <a:p>
            <a:pPr algn="just"/>
            <a:r>
              <a:rPr lang="bg-BG" altLang="bg-BG" dirty="0"/>
              <a:t>Сърдечният индекс (С</a:t>
            </a:r>
            <a:r>
              <a:rPr lang="en-US" altLang="bg-BG" dirty="0"/>
              <a:t>I</a:t>
            </a:r>
            <a:r>
              <a:rPr lang="bg-BG" altLang="bg-BG" dirty="0"/>
              <a:t>)</a:t>
            </a:r>
            <a:r>
              <a:rPr lang="en-US" altLang="bg-BG" dirty="0"/>
              <a:t> </a:t>
            </a:r>
            <a:r>
              <a:rPr lang="bg-BG" altLang="bg-BG" dirty="0"/>
              <a:t>зависи от сърдечната честота (</a:t>
            </a:r>
            <a:r>
              <a:rPr lang="en-US" altLang="bg-BG" dirty="0"/>
              <a:t>HR)</a:t>
            </a:r>
            <a:r>
              <a:rPr lang="bg-BG" altLang="bg-BG" dirty="0"/>
              <a:t> и ударния обем (</a:t>
            </a:r>
            <a:r>
              <a:rPr lang="en-US" altLang="bg-BG" dirty="0"/>
              <a:t>SV</a:t>
            </a:r>
            <a:r>
              <a:rPr lang="bg-BG" altLang="bg-BG" dirty="0"/>
              <a:t>).</a:t>
            </a:r>
          </a:p>
          <a:p>
            <a:pPr marL="0" marR="0" indent="0" algn="just" defTabSz="457200" rtl="0" eaLnBrk="1" fontAlgn="auto" latinLnBrk="0" hangingPunct="1">
              <a:lnSpc>
                <a:spcPct val="100000"/>
              </a:lnSpc>
              <a:spcBef>
                <a:spcPts val="0"/>
              </a:spcBef>
              <a:spcAft>
                <a:spcPts val="0"/>
              </a:spcAft>
              <a:buClrTx/>
              <a:buSzTx/>
              <a:buFontTx/>
              <a:buNone/>
              <a:tabLst/>
              <a:defRPr/>
            </a:pPr>
            <a:r>
              <a:rPr lang="bg-BG" altLang="bg-BG" dirty="0"/>
              <a:t>Съдържанието на кислород в артериалната кръв (СаО</a:t>
            </a:r>
            <a:r>
              <a:rPr lang="bg-BG" altLang="bg-BG" baseline="-25000" dirty="0"/>
              <a:t>2</a:t>
            </a:r>
            <a:r>
              <a:rPr lang="bg-BG" altLang="bg-BG" dirty="0"/>
              <a:t>) се определя от количеството кислород, което свързва 1 </a:t>
            </a:r>
            <a:r>
              <a:rPr lang="en-US" altLang="bg-BG" dirty="0"/>
              <a:t>g</a:t>
            </a:r>
            <a:r>
              <a:rPr lang="bg-BG" altLang="bg-BG" dirty="0"/>
              <a:t> хемоглобин (1.34), количеството на хемоглобина (Нв) и насищането на хемоглобина (сатурацията</a:t>
            </a:r>
            <a:r>
              <a:rPr lang="en-US" altLang="bg-BG" dirty="0"/>
              <a:t> SaO</a:t>
            </a:r>
            <a:r>
              <a:rPr lang="en-US" altLang="bg-BG" baseline="-25000" dirty="0"/>
              <a:t>2</a:t>
            </a:r>
            <a:r>
              <a:rPr lang="bg-BG" altLang="bg-BG" dirty="0"/>
              <a:t>). Към това се добавя и разтворения в плазмата кислород (парциалното налягане на кислорода х 0.0031</a:t>
            </a:r>
            <a:r>
              <a:rPr lang="en-US" altLang="bg-BG" dirty="0"/>
              <a:t> - PaO</a:t>
            </a:r>
            <a:r>
              <a:rPr lang="en-US" altLang="bg-BG" baseline="-25000" dirty="0"/>
              <a:t>2</a:t>
            </a:r>
            <a:r>
              <a:rPr lang="bg-BG" altLang="bg-BG" dirty="0"/>
              <a:t>). Така артерио-венозната разлика в съдържанието на кислорода</a:t>
            </a:r>
            <a:r>
              <a:rPr lang="en-US" altLang="bg-BG" dirty="0"/>
              <a:t> (AvDO</a:t>
            </a:r>
            <a:r>
              <a:rPr lang="en-US" altLang="bg-BG" baseline="-25000" dirty="0"/>
              <a:t>2</a:t>
            </a:r>
            <a:r>
              <a:rPr lang="en-US" altLang="bg-BG" dirty="0"/>
              <a:t>)</a:t>
            </a:r>
            <a:r>
              <a:rPr lang="bg-BG" altLang="bg-BG" dirty="0"/>
              <a:t> е 3-5 </a:t>
            </a:r>
            <a:r>
              <a:rPr lang="en-US" altLang="bg-BG" dirty="0" err="1"/>
              <a:t>vol</a:t>
            </a:r>
            <a:r>
              <a:rPr lang="bg-BG" altLang="bg-BG" dirty="0"/>
              <a:t>%. Особено важен за организма е коефициента на кислородна екстракция – каква част от доставения кислород</a:t>
            </a:r>
            <a:r>
              <a:rPr lang="en-US" altLang="bg-BG" dirty="0"/>
              <a:t>,</a:t>
            </a:r>
            <a:r>
              <a:rPr lang="bg-BG" altLang="bg-BG" dirty="0"/>
              <a:t> организмът използва.</a:t>
            </a:r>
            <a:r>
              <a:rPr lang="en-US" altLang="bg-BG" dirty="0"/>
              <a:t> </a:t>
            </a:r>
            <a:r>
              <a:rPr lang="bg-BG" altLang="bg-BG" dirty="0"/>
              <a:t>Пациентът</a:t>
            </a:r>
            <a:r>
              <a:rPr lang="bg-BG" altLang="bg-BG" baseline="0" dirty="0"/>
              <a:t> използва само около 22-30% от доставения кислород – коефициент на екстракция на кислорода - </a:t>
            </a:r>
            <a:r>
              <a:rPr lang="en-US" altLang="bg-BG" dirty="0"/>
              <a:t>O</a:t>
            </a:r>
            <a:r>
              <a:rPr lang="en-US" altLang="bg-BG" baseline="-25000" dirty="0"/>
              <a:t>2</a:t>
            </a:r>
            <a:r>
              <a:rPr lang="en-US" altLang="bg-BG" dirty="0"/>
              <a:t>ER = VO</a:t>
            </a:r>
            <a:r>
              <a:rPr lang="en-US" altLang="bg-BG" baseline="-25000" dirty="0"/>
              <a:t>2</a:t>
            </a:r>
            <a:r>
              <a:rPr lang="en-US" altLang="bg-BG" dirty="0"/>
              <a:t> /DO</a:t>
            </a:r>
            <a:r>
              <a:rPr lang="en-US" altLang="bg-BG" baseline="-25000" dirty="0"/>
              <a:t>2</a:t>
            </a:r>
            <a:r>
              <a:rPr lang="bg-BG" altLang="bg-BG" baseline="0" dirty="0"/>
              <a:t>.</a:t>
            </a:r>
            <a:endParaRPr lang="bg-BG" altLang="bg-BG" dirty="0"/>
          </a:p>
        </p:txBody>
      </p:sp>
      <p:sp>
        <p:nvSpPr>
          <p:cNvPr id="10035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48FA217-67CD-4BCE-BAE7-A3C954E39DFB}" type="slidenum">
              <a:rPr lang="bg-BG" altLang="bg-BG" smtClean="0">
                <a:latin typeface="Times New Roman" pitchFamily="18" charset="0"/>
              </a:rPr>
              <a:pPr/>
              <a:t>11</a:t>
            </a:fld>
            <a:endParaRPr lang="bg-BG" altLang="bg-BG">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bg-BG" altLang="bg-BG"/>
              <a:t>Особено важно е да решим дали трябва и можем да увеличим кислородната доставка и по какъв точно начин да стане това?</a:t>
            </a:r>
          </a:p>
        </p:txBody>
      </p:sp>
      <p:sp>
        <p:nvSpPr>
          <p:cNvPr id="10138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233B159-053D-46E3-AB90-298B8F676C96}" type="slidenum">
              <a:rPr lang="bg-BG" altLang="bg-BG" smtClean="0">
                <a:latin typeface="Times New Roman" pitchFamily="18" charset="0"/>
              </a:rPr>
              <a:pPr/>
              <a:t>13</a:t>
            </a:fld>
            <a:endParaRPr lang="bg-BG" altLang="bg-BG">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lgn="just"/>
            <a:r>
              <a:rPr lang="bg-BG" altLang="bg-BG" dirty="0"/>
              <a:t>Инфекциите продължават да бъдат основен проблем при лечението на пациенти в критично състояние.</a:t>
            </a:r>
            <a:r>
              <a:rPr lang="en-US" altLang="bg-BG" dirty="0"/>
              <a:t> </a:t>
            </a:r>
            <a:r>
              <a:rPr lang="bg-BG" altLang="bg-BG" dirty="0"/>
              <a:t>Септичният</a:t>
            </a:r>
            <a:r>
              <a:rPr lang="bg-BG" altLang="bg-BG" baseline="0" dirty="0"/>
              <a:t> шок е най-честата причина за смъртта в ИО.</a:t>
            </a:r>
            <a:endParaRPr lang="bg-BG" altLang="bg-BG" dirty="0"/>
          </a:p>
        </p:txBody>
      </p:sp>
      <p:sp>
        <p:nvSpPr>
          <p:cNvPr id="6758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10DC5AF-21BF-4DAC-8F2E-43DFB17966B5}" type="slidenum">
              <a:rPr lang="bg-BG" altLang="bg-BG" smtClean="0">
                <a:latin typeface="Times New Roman" pitchFamily="18" charset="0"/>
              </a:rPr>
              <a:pPr/>
              <a:t>14</a:t>
            </a:fld>
            <a:endParaRPr lang="bg-BG" altLang="bg-BG">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lgn="just"/>
            <a:endParaRPr lang="bg-BG" altLang="bg-BG" dirty="0"/>
          </a:p>
        </p:txBody>
      </p:sp>
      <p:sp>
        <p:nvSpPr>
          <p:cNvPr id="6758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10DC5AF-21BF-4DAC-8F2E-43DFB17966B5}" type="slidenum">
              <a:rPr lang="bg-BG" altLang="bg-BG" smtClean="0">
                <a:latin typeface="Times New Roman" pitchFamily="18" charset="0"/>
              </a:rPr>
              <a:pPr/>
              <a:t>15</a:t>
            </a:fld>
            <a:endParaRPr lang="bg-BG" altLang="bg-BG">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bg-BG" altLang="bg-BG" dirty="0"/>
          </a:p>
        </p:txBody>
      </p:sp>
      <p:sp>
        <p:nvSpPr>
          <p:cNvPr id="11776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F1A9C88-3A8A-44C2-8E90-9EFF6F55F804}" type="slidenum">
              <a:rPr lang="bg-BG" altLang="bg-BG" smtClean="0">
                <a:latin typeface="Times New Roman" pitchFamily="18" charset="0"/>
              </a:rPr>
              <a:pPr/>
              <a:t>20</a:t>
            </a:fld>
            <a:endParaRPr lang="bg-BG" altLang="bg-BG">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772400" cy="1066800"/>
          </a:xfrm>
        </p:spPr>
        <p:txBody>
          <a:bodyPr>
            <a:normAutofit/>
          </a:bodyPr>
          <a:lstStyle>
            <a:lvl1pPr>
              <a:defRPr sz="3600"/>
            </a:lvl1pPr>
          </a:lstStyle>
          <a:p>
            <a:r>
              <a:rPr lang="en-US"/>
              <a:t>Click to edit Master title style</a:t>
            </a:r>
          </a:p>
        </p:txBody>
      </p:sp>
      <p:sp>
        <p:nvSpPr>
          <p:cNvPr id="3" name="Subtitle 2"/>
          <p:cNvSpPr>
            <a:spLocks noGrp="1"/>
          </p:cNvSpPr>
          <p:nvPr>
            <p:ph type="subTitle" idx="1"/>
          </p:nvPr>
        </p:nvSpPr>
        <p:spPr>
          <a:xfrm>
            <a:off x="2514600" y="4267200"/>
            <a:ext cx="6400800" cy="533400"/>
          </a:xfrm>
        </p:spPr>
        <p:txBody>
          <a:bodyPr>
            <a:normAutofit/>
          </a:bodyPr>
          <a:lstStyle>
            <a:lvl1pPr marL="0" indent="0" algn="ct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826652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p:cNvSpPr>
            <a:spLocks noGrp="1"/>
          </p:cNvSpPr>
          <p:nvPr>
            <p:ph idx="1"/>
          </p:nvPr>
        </p:nvSpPr>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4375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1778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a:prstGeom prst="rect">
            <a:avLst/>
          </a:prstGeom>
        </p:spPr>
        <p:txBody>
          <a:bodyPr/>
          <a:lstStyle/>
          <a:p>
            <a:r>
              <a:rPr lang="en-US"/>
              <a:t>Click to edit Master title style</a:t>
            </a:r>
            <a:endParaRPr lang="bg-BG"/>
          </a:p>
        </p:txBody>
      </p:sp>
    </p:spTree>
    <p:extLst>
      <p:ext uri="{BB962C8B-B14F-4D97-AF65-F5344CB8AC3E}">
        <p14:creationId xmlns:p14="http://schemas.microsoft.com/office/powerpoint/2010/main" val="2307073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1A06C7D-6BEF-41A7-9DAC-301E21801404}" type="slidenum">
              <a:rPr lang="en-US"/>
              <a:pPr>
                <a:defRPr/>
              </a:pPr>
              <a:t>‹#›</a:t>
            </a:fld>
            <a:endParaRPr lang="en-US"/>
          </a:p>
        </p:txBody>
      </p:sp>
    </p:spTree>
    <p:extLst>
      <p:ext uri="{BB962C8B-B14F-4D97-AF65-F5344CB8AC3E}">
        <p14:creationId xmlns:p14="http://schemas.microsoft.com/office/powerpoint/2010/main" val="18023872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0600" y="838200"/>
            <a:ext cx="76962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90600" y="2133601"/>
            <a:ext cx="7696200" cy="3992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43599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7" r:id="rId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09600"/>
            <a:ext cx="9144000" cy="762000"/>
          </a:xfrm>
        </p:spPr>
        <p:txBody>
          <a:bodyPr>
            <a:noAutofit/>
          </a:bodyPr>
          <a:lstStyle/>
          <a:p>
            <a:pPr>
              <a:spcBef>
                <a:spcPts val="0"/>
              </a:spcBef>
            </a:pPr>
            <a:r>
              <a:rPr lang="bg-BG" sz="4000" dirty="0">
                <a:solidFill>
                  <a:schemeClr val="tx1"/>
                </a:solidFill>
              </a:rPr>
              <a:t>Съвременни насоки на поведение</a:t>
            </a:r>
          </a:p>
          <a:p>
            <a:pPr>
              <a:spcBef>
                <a:spcPts val="0"/>
              </a:spcBef>
            </a:pPr>
            <a:r>
              <a:rPr lang="bg-BG" sz="4000" dirty="0">
                <a:solidFill>
                  <a:schemeClr val="tx1"/>
                </a:solidFill>
              </a:rPr>
              <a:t>при сепсис и септичен шок</a:t>
            </a:r>
            <a:endParaRPr lang="en-US" sz="4000" dirty="0">
              <a:solidFill>
                <a:schemeClr val="tx1"/>
              </a:solidFill>
            </a:endParaRPr>
          </a:p>
        </p:txBody>
      </p:sp>
    </p:spTree>
    <p:extLst>
      <p:ext uri="{BB962C8B-B14F-4D97-AF65-F5344CB8AC3E}">
        <p14:creationId xmlns:p14="http://schemas.microsoft.com/office/powerpoint/2010/main" val="2064102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33799" y="133504"/>
            <a:ext cx="5638801" cy="369332"/>
          </a:xfrm>
          <a:prstGeom prst="rect">
            <a:avLst/>
          </a:prstGeom>
        </p:spPr>
        <p:txBody>
          <a:bodyPr wrap="square">
            <a:spAutoFit/>
          </a:bodyPr>
          <a:lstStyle/>
          <a:p>
            <a:r>
              <a:rPr lang="hr-HR" dirty="0"/>
              <a:t>JAMA. 2016;315(8):801-810. doi:10.1001/jama.2016</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3478472"/>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173516" y="167088"/>
            <a:ext cx="3560284" cy="747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a:t>Пациент с подозирана инфекция</a:t>
            </a:r>
          </a:p>
        </p:txBody>
      </p:sp>
      <p:sp>
        <p:nvSpPr>
          <p:cNvPr id="9" name="Rectangle 8"/>
          <p:cNvSpPr/>
          <p:nvPr/>
        </p:nvSpPr>
        <p:spPr>
          <a:xfrm>
            <a:off x="990600" y="1143000"/>
            <a:ext cx="1447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qSOFA</a:t>
            </a:r>
            <a:r>
              <a:rPr lang="en-US" dirty="0"/>
              <a:t> ≥ 2?*</a:t>
            </a:r>
            <a:endParaRPr lang="bg-BG" dirty="0"/>
          </a:p>
        </p:txBody>
      </p:sp>
      <p:sp>
        <p:nvSpPr>
          <p:cNvPr id="10" name="Rectangle 9"/>
          <p:cNvSpPr/>
          <p:nvPr/>
        </p:nvSpPr>
        <p:spPr>
          <a:xfrm>
            <a:off x="2895600" y="1143000"/>
            <a:ext cx="1828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a:t>Подозирате още сепсис?</a:t>
            </a:r>
          </a:p>
        </p:txBody>
      </p:sp>
      <p:sp>
        <p:nvSpPr>
          <p:cNvPr id="11" name="Rectangle 10"/>
          <p:cNvSpPr/>
          <p:nvPr/>
        </p:nvSpPr>
        <p:spPr>
          <a:xfrm>
            <a:off x="5181600" y="1143000"/>
            <a:ext cx="3810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a:t>Проследете клиничното състояние и преоценете за сепсис.</a:t>
            </a:r>
          </a:p>
        </p:txBody>
      </p:sp>
      <p:sp>
        <p:nvSpPr>
          <p:cNvPr id="12" name="Rectangle 11"/>
          <p:cNvSpPr/>
          <p:nvPr/>
        </p:nvSpPr>
        <p:spPr>
          <a:xfrm>
            <a:off x="533400" y="2133600"/>
            <a:ext cx="2286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a:t>Оценете за </a:t>
            </a:r>
          </a:p>
          <a:p>
            <a:pPr algn="ctr"/>
            <a:r>
              <a:rPr lang="bg-BG" dirty="0"/>
              <a:t>органна дисфункция.</a:t>
            </a:r>
          </a:p>
        </p:txBody>
      </p:sp>
      <p:sp>
        <p:nvSpPr>
          <p:cNvPr id="13" name="Rectangle 12"/>
          <p:cNvSpPr/>
          <p:nvPr/>
        </p:nvSpPr>
        <p:spPr>
          <a:xfrm>
            <a:off x="1066800" y="2971800"/>
            <a:ext cx="1447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SOFA ≥ 2?**</a:t>
            </a:r>
            <a:endParaRPr lang="bg-BG" dirty="0"/>
          </a:p>
        </p:txBody>
      </p:sp>
      <p:sp>
        <p:nvSpPr>
          <p:cNvPr id="15" name="Rectangle 14"/>
          <p:cNvSpPr/>
          <p:nvPr/>
        </p:nvSpPr>
        <p:spPr>
          <a:xfrm>
            <a:off x="1066800" y="3962400"/>
            <a:ext cx="1447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a:t>Сепсис</a:t>
            </a:r>
          </a:p>
        </p:txBody>
      </p:sp>
      <p:sp>
        <p:nvSpPr>
          <p:cNvPr id="16" name="Rectangle 15"/>
          <p:cNvSpPr/>
          <p:nvPr/>
        </p:nvSpPr>
        <p:spPr>
          <a:xfrm>
            <a:off x="990600" y="4876800"/>
            <a:ext cx="7467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a:t>Въпреки проведеното адекватното обемно заместване:</a:t>
            </a:r>
          </a:p>
          <a:p>
            <a:pPr marL="342900" indent="-342900">
              <a:buAutoNum type="arabicPeriod"/>
            </a:pPr>
            <a:r>
              <a:rPr lang="bg-BG" dirty="0"/>
              <a:t>Необходими са вазокостриктори за поддържане на СрАКН ≥ 65 </a:t>
            </a:r>
            <a:r>
              <a:rPr lang="en-US" dirty="0"/>
              <a:t>mmHg</a:t>
            </a:r>
            <a:r>
              <a:rPr lang="bg-BG" dirty="0"/>
              <a:t>.</a:t>
            </a:r>
          </a:p>
          <a:p>
            <a:pPr marL="342900" indent="-342900">
              <a:buAutoNum type="arabicPeriod"/>
            </a:pPr>
            <a:r>
              <a:rPr lang="bg-BG" dirty="0"/>
              <a:t>Серумен лактат  ≥ 2 </a:t>
            </a:r>
            <a:r>
              <a:rPr lang="en-US" dirty="0" err="1"/>
              <a:t>mmol</a:t>
            </a:r>
            <a:r>
              <a:rPr lang="en-US" dirty="0"/>
              <a:t>/l</a:t>
            </a:r>
            <a:r>
              <a:rPr lang="bg-BG" dirty="0"/>
              <a:t> .</a:t>
            </a:r>
          </a:p>
        </p:txBody>
      </p:sp>
      <p:sp>
        <p:nvSpPr>
          <p:cNvPr id="17" name="Rectangle 16"/>
          <p:cNvSpPr/>
          <p:nvPr/>
        </p:nvSpPr>
        <p:spPr>
          <a:xfrm>
            <a:off x="1066800" y="6172200"/>
            <a:ext cx="1447800" cy="609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a:solidFill>
                  <a:schemeClr val="tx1"/>
                </a:solidFill>
              </a:rPr>
              <a:t>Септичен шок</a:t>
            </a:r>
          </a:p>
        </p:txBody>
      </p:sp>
      <p:sp>
        <p:nvSpPr>
          <p:cNvPr id="18" name="Rectangle 17"/>
          <p:cNvSpPr/>
          <p:nvPr/>
        </p:nvSpPr>
        <p:spPr>
          <a:xfrm>
            <a:off x="5181600" y="2971800"/>
            <a:ext cx="3810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a:t>Проследете клиничното състояние и преоценете за сепсис.</a:t>
            </a:r>
          </a:p>
        </p:txBody>
      </p:sp>
      <p:cxnSp>
        <p:nvCxnSpPr>
          <p:cNvPr id="20" name="Straight Arrow Connector 19"/>
          <p:cNvCxnSpPr>
            <a:endCxn id="9" idx="0"/>
          </p:cNvCxnSpPr>
          <p:nvPr/>
        </p:nvCxnSpPr>
        <p:spPr>
          <a:xfrm flipH="1">
            <a:off x="1714500" y="914400"/>
            <a:ext cx="15682"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10" idx="1"/>
          </p:cNvCxnSpPr>
          <p:nvPr/>
        </p:nvCxnSpPr>
        <p:spPr>
          <a:xfrm>
            <a:off x="2452850" y="1447800"/>
            <a:ext cx="4427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3"/>
          </p:cNvCxnSpPr>
          <p:nvPr/>
        </p:nvCxnSpPr>
        <p:spPr>
          <a:xfrm>
            <a:off x="4724400" y="1447800"/>
            <a:ext cx="4360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9" idx="2"/>
          </p:cNvCxnSpPr>
          <p:nvPr/>
        </p:nvCxnSpPr>
        <p:spPr>
          <a:xfrm>
            <a:off x="1714500" y="1752600"/>
            <a:ext cx="0" cy="369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752600" y="2743200"/>
            <a:ext cx="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730182" y="1752600"/>
            <a:ext cx="479618" cy="369332"/>
          </a:xfrm>
          <a:prstGeom prst="rect">
            <a:avLst/>
          </a:prstGeom>
          <a:noFill/>
        </p:spPr>
        <p:txBody>
          <a:bodyPr wrap="none" rtlCol="0">
            <a:spAutoFit/>
          </a:bodyPr>
          <a:lstStyle/>
          <a:p>
            <a:r>
              <a:rPr lang="bg-BG" b="1" dirty="0">
                <a:solidFill>
                  <a:schemeClr val="accent1">
                    <a:lumMod val="75000"/>
                  </a:schemeClr>
                </a:solidFill>
              </a:rPr>
              <a:t>ДА</a:t>
            </a:r>
          </a:p>
        </p:txBody>
      </p:sp>
      <p:sp>
        <p:nvSpPr>
          <p:cNvPr id="43" name="TextBox 42"/>
          <p:cNvSpPr txBox="1"/>
          <p:nvPr/>
        </p:nvSpPr>
        <p:spPr>
          <a:xfrm>
            <a:off x="1806382" y="3581400"/>
            <a:ext cx="479618" cy="369332"/>
          </a:xfrm>
          <a:prstGeom prst="rect">
            <a:avLst/>
          </a:prstGeom>
          <a:noFill/>
        </p:spPr>
        <p:txBody>
          <a:bodyPr wrap="none" rtlCol="0">
            <a:spAutoFit/>
          </a:bodyPr>
          <a:lstStyle/>
          <a:p>
            <a:r>
              <a:rPr lang="bg-BG" b="1" dirty="0">
                <a:solidFill>
                  <a:schemeClr val="accent1">
                    <a:lumMod val="75000"/>
                  </a:schemeClr>
                </a:solidFill>
              </a:rPr>
              <a:t>ДА</a:t>
            </a:r>
          </a:p>
        </p:txBody>
      </p:sp>
      <p:cxnSp>
        <p:nvCxnSpPr>
          <p:cNvPr id="46" name="Straight Arrow Connector 45"/>
          <p:cNvCxnSpPr/>
          <p:nvPr/>
        </p:nvCxnSpPr>
        <p:spPr>
          <a:xfrm>
            <a:off x="1752600" y="3581400"/>
            <a:ext cx="0" cy="3807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1752600" y="4419600"/>
            <a:ext cx="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752600" y="5715000"/>
            <a:ext cx="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882582" y="5802868"/>
            <a:ext cx="479618" cy="369332"/>
          </a:xfrm>
          <a:prstGeom prst="rect">
            <a:avLst/>
          </a:prstGeom>
          <a:noFill/>
        </p:spPr>
        <p:txBody>
          <a:bodyPr wrap="none" rtlCol="0">
            <a:spAutoFit/>
          </a:bodyPr>
          <a:lstStyle/>
          <a:p>
            <a:r>
              <a:rPr lang="bg-BG" b="1" dirty="0">
                <a:solidFill>
                  <a:schemeClr val="accent1">
                    <a:lumMod val="75000"/>
                  </a:schemeClr>
                </a:solidFill>
              </a:rPr>
              <a:t>ДА</a:t>
            </a:r>
          </a:p>
        </p:txBody>
      </p:sp>
      <p:cxnSp>
        <p:nvCxnSpPr>
          <p:cNvPr id="57" name="Straight Arrow Connector 56"/>
          <p:cNvCxnSpPr>
            <a:stCxn id="13" idx="3"/>
          </p:cNvCxnSpPr>
          <p:nvPr/>
        </p:nvCxnSpPr>
        <p:spPr>
          <a:xfrm>
            <a:off x="2514600" y="3276600"/>
            <a:ext cx="26458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452850" y="1078468"/>
            <a:ext cx="442750" cy="369332"/>
          </a:xfrm>
          <a:prstGeom prst="rect">
            <a:avLst/>
          </a:prstGeom>
          <a:noFill/>
        </p:spPr>
        <p:txBody>
          <a:bodyPr wrap="none" rtlCol="0">
            <a:spAutoFit/>
          </a:bodyPr>
          <a:lstStyle/>
          <a:p>
            <a:r>
              <a:rPr lang="bg-BG" b="1" dirty="0">
                <a:solidFill>
                  <a:schemeClr val="accent1">
                    <a:lumMod val="75000"/>
                  </a:schemeClr>
                </a:solidFill>
              </a:rPr>
              <a:t>НЕ</a:t>
            </a:r>
          </a:p>
        </p:txBody>
      </p:sp>
      <p:sp>
        <p:nvSpPr>
          <p:cNvPr id="61" name="TextBox 60"/>
          <p:cNvSpPr txBox="1"/>
          <p:nvPr/>
        </p:nvSpPr>
        <p:spPr>
          <a:xfrm>
            <a:off x="4738850" y="1066800"/>
            <a:ext cx="442750" cy="369332"/>
          </a:xfrm>
          <a:prstGeom prst="rect">
            <a:avLst/>
          </a:prstGeom>
          <a:noFill/>
        </p:spPr>
        <p:txBody>
          <a:bodyPr wrap="none" rtlCol="0">
            <a:spAutoFit/>
          </a:bodyPr>
          <a:lstStyle/>
          <a:p>
            <a:r>
              <a:rPr lang="bg-BG" b="1" dirty="0">
                <a:solidFill>
                  <a:schemeClr val="accent1">
                    <a:lumMod val="75000"/>
                  </a:schemeClr>
                </a:solidFill>
              </a:rPr>
              <a:t>НЕ</a:t>
            </a:r>
          </a:p>
        </p:txBody>
      </p:sp>
      <p:cxnSp>
        <p:nvCxnSpPr>
          <p:cNvPr id="63" name="Elbow Connector 62"/>
          <p:cNvCxnSpPr>
            <a:endCxn id="12" idx="3"/>
          </p:cNvCxnSpPr>
          <p:nvPr/>
        </p:nvCxnSpPr>
        <p:spPr>
          <a:xfrm rot="10800000" flipV="1">
            <a:off x="2819400" y="1752600"/>
            <a:ext cx="990600" cy="68580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810000" y="1905000"/>
            <a:ext cx="479618" cy="369332"/>
          </a:xfrm>
          <a:prstGeom prst="rect">
            <a:avLst/>
          </a:prstGeom>
          <a:noFill/>
        </p:spPr>
        <p:txBody>
          <a:bodyPr wrap="none" rtlCol="0">
            <a:spAutoFit/>
          </a:bodyPr>
          <a:lstStyle/>
          <a:p>
            <a:r>
              <a:rPr lang="bg-BG" b="1" dirty="0">
                <a:solidFill>
                  <a:schemeClr val="accent1">
                    <a:lumMod val="75000"/>
                  </a:schemeClr>
                </a:solidFill>
              </a:rPr>
              <a:t>ДА</a:t>
            </a:r>
          </a:p>
        </p:txBody>
      </p:sp>
      <p:sp>
        <p:nvSpPr>
          <p:cNvPr id="68" name="TextBox 67"/>
          <p:cNvSpPr txBox="1"/>
          <p:nvPr/>
        </p:nvSpPr>
        <p:spPr>
          <a:xfrm>
            <a:off x="3538084" y="2895600"/>
            <a:ext cx="442750" cy="369332"/>
          </a:xfrm>
          <a:prstGeom prst="rect">
            <a:avLst/>
          </a:prstGeom>
          <a:noFill/>
        </p:spPr>
        <p:txBody>
          <a:bodyPr wrap="none" rtlCol="0">
            <a:spAutoFit/>
          </a:bodyPr>
          <a:lstStyle/>
          <a:p>
            <a:r>
              <a:rPr lang="bg-BG" b="1" dirty="0">
                <a:solidFill>
                  <a:schemeClr val="accent1">
                    <a:lumMod val="75000"/>
                  </a:schemeClr>
                </a:solidFill>
              </a:rPr>
              <a:t>НЕ</a:t>
            </a:r>
          </a:p>
        </p:txBody>
      </p:sp>
      <p:cxnSp>
        <p:nvCxnSpPr>
          <p:cNvPr id="69" name="Elbow Connector 68"/>
          <p:cNvCxnSpPr>
            <a:stCxn id="16" idx="3"/>
            <a:endCxn id="15" idx="3"/>
          </p:cNvCxnSpPr>
          <p:nvPr/>
        </p:nvCxnSpPr>
        <p:spPr>
          <a:xfrm flipH="1" flipV="1">
            <a:off x="2514600" y="4191000"/>
            <a:ext cx="5943600" cy="1143000"/>
          </a:xfrm>
          <a:prstGeom prst="bentConnector3">
            <a:avLst>
              <a:gd name="adj1" fmla="val -3846"/>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8637169" y="4567745"/>
            <a:ext cx="442750" cy="369332"/>
          </a:xfrm>
          <a:prstGeom prst="rect">
            <a:avLst/>
          </a:prstGeom>
          <a:noFill/>
        </p:spPr>
        <p:txBody>
          <a:bodyPr wrap="none" rtlCol="0">
            <a:spAutoFit/>
          </a:bodyPr>
          <a:lstStyle/>
          <a:p>
            <a:r>
              <a:rPr lang="bg-BG" b="1" dirty="0">
                <a:solidFill>
                  <a:schemeClr val="accent1">
                    <a:lumMod val="75000"/>
                  </a:schemeClr>
                </a:solidFill>
              </a:rPr>
              <a:t>НЕ</a:t>
            </a:r>
          </a:p>
        </p:txBody>
      </p:sp>
    </p:spTree>
    <p:extLst>
      <p:ext uri="{BB962C8B-B14F-4D97-AF65-F5344CB8AC3E}">
        <p14:creationId xmlns:p14="http://schemas.microsoft.com/office/powerpoint/2010/main" val="2311899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362200" y="22952"/>
            <a:ext cx="6781800" cy="1143000"/>
          </a:xfrm>
        </p:spPr>
        <p:txBody>
          <a:bodyPr/>
          <a:lstStyle/>
          <a:p>
            <a:pPr eaLnBrk="1" hangingPunct="1">
              <a:defRPr/>
            </a:pPr>
            <a:r>
              <a:rPr lang="bg-BG" dirty="0"/>
              <a:t>Терапевтични насоки</a:t>
            </a:r>
          </a:p>
        </p:txBody>
      </p:sp>
      <p:sp>
        <p:nvSpPr>
          <p:cNvPr id="38915" name="Rectangle 3"/>
          <p:cNvSpPr>
            <a:spLocks noGrp="1" noChangeArrowheads="1"/>
          </p:cNvSpPr>
          <p:nvPr>
            <p:ph type="body" idx="1"/>
          </p:nvPr>
        </p:nvSpPr>
        <p:spPr>
          <a:xfrm>
            <a:off x="990600" y="1600200"/>
            <a:ext cx="8153400" cy="4724400"/>
          </a:xfrm>
        </p:spPr>
        <p:txBody>
          <a:bodyPr/>
          <a:lstStyle/>
          <a:p>
            <a:pPr eaLnBrk="1" hangingPunct="1">
              <a:lnSpc>
                <a:spcPct val="130000"/>
              </a:lnSpc>
            </a:pPr>
            <a:r>
              <a:rPr lang="en-US" altLang="bg-BG" dirty="0"/>
              <a:t>DO</a:t>
            </a:r>
            <a:r>
              <a:rPr lang="en-US" altLang="bg-BG" baseline="-25000" dirty="0"/>
              <a:t>2</a:t>
            </a:r>
            <a:r>
              <a:rPr lang="en-US" altLang="bg-BG" dirty="0"/>
              <a:t> = CO x CaCO</a:t>
            </a:r>
            <a:r>
              <a:rPr lang="en-US" altLang="bg-BG" baseline="-25000" dirty="0"/>
              <a:t>2</a:t>
            </a:r>
            <a:r>
              <a:rPr lang="en-US" altLang="bg-BG" dirty="0"/>
              <a:t> x 10</a:t>
            </a:r>
            <a:r>
              <a:rPr lang="bg-BG" altLang="bg-BG" dirty="0"/>
              <a:t> </a:t>
            </a:r>
            <a:r>
              <a:rPr lang="en-US" altLang="bg-BG" dirty="0"/>
              <a:t>=</a:t>
            </a:r>
            <a:r>
              <a:rPr lang="bg-BG" altLang="bg-BG" dirty="0"/>
              <a:t> </a:t>
            </a:r>
            <a:r>
              <a:rPr lang="en-US" altLang="bg-BG" dirty="0"/>
              <a:t>640</a:t>
            </a:r>
            <a:r>
              <a:rPr lang="bg-BG" altLang="bg-BG" dirty="0"/>
              <a:t> </a:t>
            </a:r>
            <a:r>
              <a:rPr lang="en-US" altLang="bg-BG" dirty="0"/>
              <a:t>–</a:t>
            </a:r>
            <a:r>
              <a:rPr lang="bg-BG" altLang="bg-BG" dirty="0"/>
              <a:t> </a:t>
            </a:r>
            <a:r>
              <a:rPr lang="en-US" altLang="bg-BG" dirty="0"/>
              <a:t>1200 ml O</a:t>
            </a:r>
            <a:r>
              <a:rPr lang="en-US" altLang="bg-BG" baseline="-25000" dirty="0"/>
              <a:t>2</a:t>
            </a:r>
            <a:r>
              <a:rPr lang="en-US" altLang="bg-BG" dirty="0"/>
              <a:t>/min</a:t>
            </a:r>
          </a:p>
          <a:p>
            <a:pPr eaLnBrk="1" hangingPunct="1">
              <a:lnSpc>
                <a:spcPct val="130000"/>
              </a:lnSpc>
            </a:pPr>
            <a:r>
              <a:rPr lang="en-US" altLang="bg-BG" dirty="0"/>
              <a:t>VO</a:t>
            </a:r>
            <a:r>
              <a:rPr lang="en-US" altLang="bg-BG" baseline="-25000" dirty="0"/>
              <a:t>2</a:t>
            </a:r>
            <a:r>
              <a:rPr lang="en-US" altLang="bg-BG" dirty="0"/>
              <a:t> = CO x (CaO</a:t>
            </a:r>
            <a:r>
              <a:rPr lang="en-US" altLang="bg-BG" baseline="-25000" dirty="0"/>
              <a:t>2</a:t>
            </a:r>
            <a:r>
              <a:rPr lang="en-US" altLang="bg-BG" dirty="0"/>
              <a:t> – CvO</a:t>
            </a:r>
            <a:r>
              <a:rPr lang="en-US" altLang="bg-BG" baseline="-25000" dirty="0"/>
              <a:t>2</a:t>
            </a:r>
            <a:r>
              <a:rPr lang="en-US" altLang="bg-BG" dirty="0"/>
              <a:t>)</a:t>
            </a:r>
            <a:r>
              <a:rPr lang="bg-BG" altLang="bg-BG" dirty="0"/>
              <a:t> </a:t>
            </a:r>
            <a:r>
              <a:rPr lang="en-US" altLang="bg-BG" dirty="0"/>
              <a:t>x</a:t>
            </a:r>
            <a:r>
              <a:rPr lang="bg-BG" altLang="bg-BG" dirty="0"/>
              <a:t> </a:t>
            </a:r>
            <a:r>
              <a:rPr lang="en-US" altLang="bg-BG" dirty="0"/>
              <a:t>10</a:t>
            </a:r>
            <a:r>
              <a:rPr lang="bg-BG" altLang="bg-BG" dirty="0"/>
              <a:t> </a:t>
            </a:r>
            <a:r>
              <a:rPr lang="en-US" altLang="bg-BG" dirty="0"/>
              <a:t>=</a:t>
            </a:r>
            <a:r>
              <a:rPr lang="bg-BG" altLang="bg-BG" dirty="0"/>
              <a:t> </a:t>
            </a:r>
            <a:r>
              <a:rPr lang="en-US" altLang="bg-BG" dirty="0"/>
              <a:t>180 – 280 ml O</a:t>
            </a:r>
            <a:r>
              <a:rPr lang="en-US" altLang="bg-BG" baseline="-25000" dirty="0"/>
              <a:t>2</a:t>
            </a:r>
            <a:r>
              <a:rPr lang="en-US" altLang="bg-BG" dirty="0"/>
              <a:t>/min</a:t>
            </a:r>
          </a:p>
          <a:p>
            <a:pPr eaLnBrk="1" hangingPunct="1">
              <a:lnSpc>
                <a:spcPct val="130000"/>
              </a:lnSpc>
            </a:pPr>
            <a:r>
              <a:rPr lang="en-US" altLang="bg-BG" dirty="0"/>
              <a:t>CI = HR x SV / </a:t>
            </a:r>
            <a:r>
              <a:rPr lang="bg-BG" altLang="bg-BG" dirty="0"/>
              <a:t>телесна площ  </a:t>
            </a:r>
            <a:r>
              <a:rPr lang="en-US" altLang="bg-BG" dirty="0"/>
              <a:t>=</a:t>
            </a:r>
            <a:r>
              <a:rPr lang="bg-BG" altLang="bg-BG" dirty="0"/>
              <a:t> </a:t>
            </a:r>
            <a:r>
              <a:rPr lang="en-US" altLang="bg-BG" dirty="0"/>
              <a:t>2.8 – 4.2 l/min/m</a:t>
            </a:r>
            <a:r>
              <a:rPr lang="en-US" altLang="bg-BG" baseline="30000" dirty="0"/>
              <a:t>2</a:t>
            </a:r>
          </a:p>
          <a:p>
            <a:pPr eaLnBrk="1" hangingPunct="1">
              <a:lnSpc>
                <a:spcPct val="130000"/>
              </a:lnSpc>
            </a:pPr>
            <a:r>
              <a:rPr lang="en-US" altLang="bg-BG" dirty="0"/>
              <a:t>CaO</a:t>
            </a:r>
            <a:r>
              <a:rPr lang="en-US" altLang="bg-BG" baseline="-25000" dirty="0"/>
              <a:t>2</a:t>
            </a:r>
            <a:r>
              <a:rPr lang="en-US" altLang="bg-BG" dirty="0"/>
              <a:t> = (1.34</a:t>
            </a:r>
            <a:r>
              <a:rPr lang="bg-BG" altLang="bg-BG" dirty="0"/>
              <a:t> </a:t>
            </a:r>
            <a:r>
              <a:rPr lang="en-US" altLang="bg-BG" dirty="0"/>
              <a:t>x</a:t>
            </a:r>
            <a:r>
              <a:rPr lang="bg-BG" altLang="bg-BG" dirty="0"/>
              <a:t> </a:t>
            </a:r>
            <a:r>
              <a:rPr lang="en-US" altLang="bg-BG" dirty="0" err="1"/>
              <a:t>Hb</a:t>
            </a:r>
            <a:r>
              <a:rPr lang="bg-BG" altLang="bg-BG" dirty="0"/>
              <a:t> </a:t>
            </a:r>
            <a:r>
              <a:rPr lang="en-US" altLang="bg-BG" dirty="0"/>
              <a:t>x</a:t>
            </a:r>
            <a:r>
              <a:rPr lang="bg-BG" altLang="bg-BG" dirty="0"/>
              <a:t> </a:t>
            </a:r>
            <a:r>
              <a:rPr lang="en-US" altLang="bg-BG" dirty="0"/>
              <a:t>SaO</a:t>
            </a:r>
            <a:r>
              <a:rPr lang="en-US" altLang="bg-BG" baseline="-25000" dirty="0"/>
              <a:t>2</a:t>
            </a:r>
            <a:r>
              <a:rPr lang="en-US" altLang="bg-BG" dirty="0"/>
              <a:t>) + (PaO</a:t>
            </a:r>
            <a:r>
              <a:rPr lang="en-US" altLang="bg-BG" baseline="-25000" dirty="0"/>
              <a:t>2</a:t>
            </a:r>
            <a:r>
              <a:rPr lang="en-US" altLang="bg-BG" dirty="0"/>
              <a:t> x 0.0031) </a:t>
            </a:r>
            <a:r>
              <a:rPr lang="bg-BG" altLang="bg-BG" dirty="0"/>
              <a:t>= 19 </a:t>
            </a:r>
            <a:r>
              <a:rPr lang="en-US" altLang="bg-BG" dirty="0" err="1"/>
              <a:t>vol</a:t>
            </a:r>
            <a:r>
              <a:rPr lang="bg-BG" altLang="bg-BG" dirty="0"/>
              <a:t>%</a:t>
            </a:r>
            <a:endParaRPr lang="en-US" altLang="bg-BG" dirty="0"/>
          </a:p>
          <a:p>
            <a:pPr eaLnBrk="1" hangingPunct="1">
              <a:lnSpc>
                <a:spcPct val="130000"/>
              </a:lnSpc>
            </a:pPr>
            <a:r>
              <a:rPr lang="en-US" altLang="bg-BG" dirty="0"/>
              <a:t>CvO</a:t>
            </a:r>
            <a:r>
              <a:rPr lang="en-US" altLang="bg-BG" baseline="-25000" dirty="0"/>
              <a:t>2 </a:t>
            </a:r>
            <a:r>
              <a:rPr lang="en-US" altLang="bg-BG" dirty="0"/>
              <a:t>= (1.34</a:t>
            </a:r>
            <a:r>
              <a:rPr lang="bg-BG" altLang="bg-BG" dirty="0"/>
              <a:t> </a:t>
            </a:r>
            <a:r>
              <a:rPr lang="en-US" altLang="bg-BG" dirty="0"/>
              <a:t>x</a:t>
            </a:r>
            <a:r>
              <a:rPr lang="bg-BG" altLang="bg-BG" dirty="0"/>
              <a:t> </a:t>
            </a:r>
            <a:r>
              <a:rPr lang="en-US" altLang="bg-BG" dirty="0" err="1"/>
              <a:t>Hb</a:t>
            </a:r>
            <a:r>
              <a:rPr lang="bg-BG" altLang="bg-BG" dirty="0"/>
              <a:t> </a:t>
            </a:r>
            <a:r>
              <a:rPr lang="en-US" altLang="bg-BG" dirty="0"/>
              <a:t>x</a:t>
            </a:r>
            <a:r>
              <a:rPr lang="bg-BG" altLang="bg-BG" dirty="0"/>
              <a:t> </a:t>
            </a:r>
            <a:r>
              <a:rPr lang="en-US" altLang="bg-BG" dirty="0"/>
              <a:t>SvO</a:t>
            </a:r>
            <a:r>
              <a:rPr lang="en-US" altLang="bg-BG" baseline="-25000" dirty="0"/>
              <a:t>2</a:t>
            </a:r>
            <a:r>
              <a:rPr lang="en-US" altLang="bg-BG" dirty="0"/>
              <a:t>) + (PvO</a:t>
            </a:r>
            <a:r>
              <a:rPr lang="en-US" altLang="bg-BG" baseline="-25000" dirty="0"/>
              <a:t>2</a:t>
            </a:r>
            <a:r>
              <a:rPr lang="en-US" altLang="bg-BG" dirty="0"/>
              <a:t> x 0.0031) = 14 </a:t>
            </a:r>
            <a:r>
              <a:rPr lang="en-US" altLang="bg-BG" dirty="0" err="1"/>
              <a:t>vol</a:t>
            </a:r>
            <a:r>
              <a:rPr lang="en-US" altLang="bg-BG" dirty="0"/>
              <a:t>%</a:t>
            </a:r>
            <a:endParaRPr lang="bg-BG" altLang="bg-BG" dirty="0"/>
          </a:p>
          <a:p>
            <a:pPr eaLnBrk="1" hangingPunct="1">
              <a:lnSpc>
                <a:spcPct val="130000"/>
              </a:lnSpc>
            </a:pPr>
            <a:r>
              <a:rPr lang="en-US" altLang="bg-BG" dirty="0"/>
              <a:t>AvDO</a:t>
            </a:r>
            <a:r>
              <a:rPr lang="en-US" altLang="bg-BG" baseline="-25000" dirty="0"/>
              <a:t>2</a:t>
            </a:r>
            <a:r>
              <a:rPr lang="en-US" altLang="bg-BG" dirty="0"/>
              <a:t> = CaO</a:t>
            </a:r>
            <a:r>
              <a:rPr lang="en-US" altLang="bg-BG" baseline="-25000" dirty="0"/>
              <a:t>2</a:t>
            </a:r>
            <a:r>
              <a:rPr lang="en-US" altLang="bg-BG" dirty="0"/>
              <a:t> – CvO</a:t>
            </a:r>
            <a:r>
              <a:rPr lang="en-US" altLang="bg-BG" baseline="-25000" dirty="0"/>
              <a:t>2</a:t>
            </a:r>
            <a:r>
              <a:rPr lang="bg-BG" altLang="bg-BG" baseline="-25000" dirty="0"/>
              <a:t> </a:t>
            </a:r>
            <a:r>
              <a:rPr lang="bg-BG" altLang="bg-BG" dirty="0"/>
              <a:t>= </a:t>
            </a:r>
            <a:r>
              <a:rPr lang="en-US" altLang="bg-BG" dirty="0"/>
              <a:t>3 – 5 </a:t>
            </a:r>
            <a:r>
              <a:rPr lang="en-US" altLang="bg-BG" dirty="0" err="1"/>
              <a:t>vol</a:t>
            </a:r>
            <a:r>
              <a:rPr lang="en-US" altLang="bg-BG" dirty="0"/>
              <a:t> </a:t>
            </a:r>
            <a:r>
              <a:rPr lang="bg-BG" altLang="bg-BG" dirty="0"/>
              <a:t>%</a:t>
            </a:r>
            <a:endParaRPr lang="en-US" altLang="bg-BG" dirty="0"/>
          </a:p>
          <a:p>
            <a:pPr eaLnBrk="1" hangingPunct="1">
              <a:lnSpc>
                <a:spcPct val="130000"/>
              </a:lnSpc>
            </a:pPr>
            <a:r>
              <a:rPr lang="en-US" altLang="bg-BG" dirty="0"/>
              <a:t>O</a:t>
            </a:r>
            <a:r>
              <a:rPr lang="en-US" altLang="bg-BG" baseline="-25000" dirty="0"/>
              <a:t>2</a:t>
            </a:r>
            <a:r>
              <a:rPr lang="en-US" altLang="bg-BG" dirty="0"/>
              <a:t>ER = VO</a:t>
            </a:r>
            <a:r>
              <a:rPr lang="en-US" altLang="bg-BG" baseline="-25000" dirty="0"/>
              <a:t>2</a:t>
            </a:r>
            <a:r>
              <a:rPr lang="en-US" altLang="bg-BG" dirty="0"/>
              <a:t> / DO</a:t>
            </a:r>
            <a:r>
              <a:rPr lang="en-US" altLang="bg-BG" baseline="-25000" dirty="0"/>
              <a:t>2</a:t>
            </a:r>
            <a:r>
              <a:rPr lang="en-US" altLang="bg-BG" dirty="0"/>
              <a:t> </a:t>
            </a:r>
            <a:r>
              <a:rPr lang="bg-BG" altLang="bg-BG" dirty="0"/>
              <a:t>= </a:t>
            </a:r>
            <a:r>
              <a:rPr lang="en-US" altLang="bg-BG" dirty="0"/>
              <a:t>22 – 30 %</a:t>
            </a:r>
            <a:endParaRPr lang="bg-BG" altLang="bg-BG" baseline="-25000" dirty="0">
              <a:solidFill>
                <a:srgbClr val="FF0000"/>
              </a:solidFill>
            </a:endParaRPr>
          </a:p>
        </p:txBody>
      </p:sp>
    </p:spTree>
    <p:extLst>
      <p:ext uri="{BB962C8B-B14F-4D97-AF65-F5344CB8AC3E}">
        <p14:creationId xmlns:p14="http://schemas.microsoft.com/office/powerpoint/2010/main" val="2113273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599" y="2151797"/>
            <a:ext cx="6553201" cy="3886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 name="TextBox 5"/>
          <p:cNvSpPr txBox="1"/>
          <p:nvPr/>
        </p:nvSpPr>
        <p:spPr>
          <a:xfrm>
            <a:off x="3810000" y="6248400"/>
            <a:ext cx="564578" cy="369332"/>
          </a:xfrm>
          <a:prstGeom prst="rect">
            <a:avLst/>
          </a:prstGeom>
          <a:noFill/>
        </p:spPr>
        <p:txBody>
          <a:bodyPr wrap="none" rtlCol="0">
            <a:spAutoFit/>
          </a:bodyPr>
          <a:lstStyle/>
          <a:p>
            <a:r>
              <a:rPr lang="en-US" b="1" dirty="0"/>
              <a:t>DO</a:t>
            </a:r>
            <a:r>
              <a:rPr lang="en-US" b="1" baseline="-25000" dirty="0"/>
              <a:t>2</a:t>
            </a:r>
            <a:endParaRPr lang="bg-BG" b="1" baseline="-25000" dirty="0"/>
          </a:p>
        </p:txBody>
      </p:sp>
      <p:sp>
        <p:nvSpPr>
          <p:cNvPr id="7" name="TextBox 6"/>
          <p:cNvSpPr txBox="1"/>
          <p:nvPr/>
        </p:nvSpPr>
        <p:spPr>
          <a:xfrm>
            <a:off x="228600" y="3910231"/>
            <a:ext cx="550472" cy="369332"/>
          </a:xfrm>
          <a:prstGeom prst="rect">
            <a:avLst/>
          </a:prstGeom>
          <a:noFill/>
        </p:spPr>
        <p:txBody>
          <a:bodyPr wrap="none" rtlCol="0">
            <a:spAutoFit/>
          </a:bodyPr>
          <a:lstStyle/>
          <a:p>
            <a:r>
              <a:rPr lang="en-US" b="1" dirty="0"/>
              <a:t>VO</a:t>
            </a:r>
            <a:r>
              <a:rPr lang="en-US" b="1" baseline="-25000" dirty="0"/>
              <a:t>2</a:t>
            </a:r>
            <a:endParaRPr lang="bg-BG" b="1" baseline="-25000" dirty="0"/>
          </a:p>
        </p:txBody>
      </p:sp>
      <p:cxnSp>
        <p:nvCxnSpPr>
          <p:cNvPr id="9" name="Straight Connector 8"/>
          <p:cNvCxnSpPr/>
          <p:nvPr/>
        </p:nvCxnSpPr>
        <p:spPr>
          <a:xfrm flipV="1">
            <a:off x="990600" y="4191000"/>
            <a:ext cx="838200" cy="184699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828800" y="4191000"/>
            <a:ext cx="56388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990600" y="4191000"/>
            <a:ext cx="1905000" cy="1846997"/>
          </a:xfrm>
          <a:prstGeom prst="line">
            <a:avLst/>
          </a:prstGeom>
          <a:ln w="254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95600" y="4191000"/>
            <a:ext cx="4572000" cy="0"/>
          </a:xfrm>
          <a:prstGeom prst="line">
            <a:avLst/>
          </a:prstGeom>
          <a:ln w="254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990600" y="4191000"/>
            <a:ext cx="2819400" cy="1846997"/>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810000" y="4191001"/>
            <a:ext cx="3733800" cy="1"/>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3810000" y="3352800"/>
            <a:ext cx="1219200" cy="838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029200" y="3352800"/>
            <a:ext cx="2514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943600" y="533400"/>
            <a:ext cx="2811411" cy="1200329"/>
          </a:xfrm>
          <a:prstGeom prst="rect">
            <a:avLst/>
          </a:prstGeom>
          <a:noFill/>
        </p:spPr>
        <p:txBody>
          <a:bodyPr wrap="none" rtlCol="0">
            <a:spAutoFit/>
          </a:bodyPr>
          <a:lstStyle/>
          <a:p>
            <a:pPr marL="342900" indent="-342900">
              <a:buAutoNum type="arabicPeriod"/>
            </a:pPr>
            <a:r>
              <a:rPr lang="bg-BG" dirty="0"/>
              <a:t>Здрави</a:t>
            </a:r>
          </a:p>
          <a:p>
            <a:pPr marL="342900" indent="-342900">
              <a:buAutoNum type="arabicPeriod"/>
            </a:pPr>
            <a:r>
              <a:rPr lang="bg-BG" dirty="0">
                <a:solidFill>
                  <a:srgbClr val="92D050"/>
                </a:solidFill>
              </a:rPr>
              <a:t>Помпена недостъчност</a:t>
            </a:r>
          </a:p>
          <a:p>
            <a:pPr marL="342900" indent="-342900">
              <a:buAutoNum type="arabicPeriod"/>
            </a:pPr>
            <a:r>
              <a:rPr lang="bg-BG" dirty="0">
                <a:solidFill>
                  <a:srgbClr val="FF0000"/>
                </a:solidFill>
              </a:rPr>
              <a:t>Анемия и ПН</a:t>
            </a:r>
          </a:p>
          <a:p>
            <a:pPr marL="342900" indent="-342900">
              <a:buAutoNum type="arabicPeriod"/>
            </a:pPr>
            <a:r>
              <a:rPr lang="bg-BG" dirty="0"/>
              <a:t>Анемия ПН и СМОН</a:t>
            </a:r>
          </a:p>
        </p:txBody>
      </p:sp>
      <p:sp>
        <p:nvSpPr>
          <p:cNvPr id="42" name="TextBox 41"/>
          <p:cNvSpPr txBox="1"/>
          <p:nvPr/>
        </p:nvSpPr>
        <p:spPr>
          <a:xfrm>
            <a:off x="1527114" y="3821668"/>
            <a:ext cx="301686" cy="369332"/>
          </a:xfrm>
          <a:prstGeom prst="rect">
            <a:avLst/>
          </a:prstGeom>
          <a:noFill/>
        </p:spPr>
        <p:txBody>
          <a:bodyPr wrap="none" rtlCol="0">
            <a:spAutoFit/>
          </a:bodyPr>
          <a:lstStyle/>
          <a:p>
            <a:r>
              <a:rPr lang="bg-BG" b="1" dirty="0"/>
              <a:t>1</a:t>
            </a:r>
          </a:p>
        </p:txBody>
      </p:sp>
      <p:sp>
        <p:nvSpPr>
          <p:cNvPr id="43" name="TextBox 42"/>
          <p:cNvSpPr txBox="1"/>
          <p:nvPr/>
        </p:nvSpPr>
        <p:spPr>
          <a:xfrm>
            <a:off x="2744757" y="3799217"/>
            <a:ext cx="301686" cy="369332"/>
          </a:xfrm>
          <a:prstGeom prst="rect">
            <a:avLst/>
          </a:prstGeom>
          <a:noFill/>
        </p:spPr>
        <p:txBody>
          <a:bodyPr wrap="none" rtlCol="0">
            <a:spAutoFit/>
          </a:bodyPr>
          <a:lstStyle/>
          <a:p>
            <a:r>
              <a:rPr lang="bg-BG" b="1" dirty="0">
                <a:solidFill>
                  <a:srgbClr val="92D050"/>
                </a:solidFill>
              </a:rPr>
              <a:t>2</a:t>
            </a:r>
          </a:p>
        </p:txBody>
      </p:sp>
      <p:sp>
        <p:nvSpPr>
          <p:cNvPr id="44" name="TextBox 43"/>
          <p:cNvSpPr txBox="1"/>
          <p:nvPr/>
        </p:nvSpPr>
        <p:spPr>
          <a:xfrm>
            <a:off x="4939054" y="2936691"/>
            <a:ext cx="301686" cy="369332"/>
          </a:xfrm>
          <a:prstGeom prst="rect">
            <a:avLst/>
          </a:prstGeom>
          <a:noFill/>
        </p:spPr>
        <p:txBody>
          <a:bodyPr wrap="none" rtlCol="0">
            <a:spAutoFit/>
          </a:bodyPr>
          <a:lstStyle/>
          <a:p>
            <a:r>
              <a:rPr lang="bg-BG" b="1" dirty="0"/>
              <a:t>4</a:t>
            </a:r>
          </a:p>
        </p:txBody>
      </p:sp>
      <p:sp>
        <p:nvSpPr>
          <p:cNvPr id="45" name="TextBox 44"/>
          <p:cNvSpPr txBox="1"/>
          <p:nvPr/>
        </p:nvSpPr>
        <p:spPr>
          <a:xfrm>
            <a:off x="3581102" y="3799217"/>
            <a:ext cx="301686" cy="369332"/>
          </a:xfrm>
          <a:prstGeom prst="rect">
            <a:avLst/>
          </a:prstGeom>
          <a:noFill/>
        </p:spPr>
        <p:txBody>
          <a:bodyPr wrap="none" rtlCol="0">
            <a:spAutoFit/>
          </a:bodyPr>
          <a:lstStyle/>
          <a:p>
            <a:r>
              <a:rPr lang="bg-BG" b="1" dirty="0">
                <a:solidFill>
                  <a:srgbClr val="FF0000"/>
                </a:solidFill>
              </a:rPr>
              <a:t>3</a:t>
            </a:r>
          </a:p>
        </p:txBody>
      </p:sp>
    </p:spTree>
    <p:extLst>
      <p:ext uri="{BB962C8B-B14F-4D97-AF65-F5344CB8AC3E}">
        <p14:creationId xmlns:p14="http://schemas.microsoft.com/office/powerpoint/2010/main" val="848581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2362200" y="0"/>
            <a:ext cx="6775373" cy="1143000"/>
          </a:xfrm>
        </p:spPr>
        <p:txBody>
          <a:bodyPr/>
          <a:lstStyle/>
          <a:p>
            <a:pPr eaLnBrk="1" hangingPunct="1">
              <a:defRPr/>
            </a:pPr>
            <a:r>
              <a:rPr lang="bg-BG" dirty="0"/>
              <a:t>Изводи</a:t>
            </a:r>
          </a:p>
        </p:txBody>
      </p:sp>
      <p:sp>
        <p:nvSpPr>
          <p:cNvPr id="39939" name="Rectangle 3"/>
          <p:cNvSpPr>
            <a:spLocks noGrp="1" noChangeArrowheads="1"/>
          </p:cNvSpPr>
          <p:nvPr>
            <p:ph type="body" idx="1"/>
          </p:nvPr>
        </p:nvSpPr>
        <p:spPr>
          <a:xfrm>
            <a:off x="914400" y="1600200"/>
            <a:ext cx="8153400" cy="4572000"/>
          </a:xfrm>
        </p:spPr>
        <p:txBody>
          <a:bodyPr/>
          <a:lstStyle/>
          <a:p>
            <a:pPr algn="just" eaLnBrk="1" hangingPunct="1"/>
            <a:r>
              <a:rPr lang="bg-BG" altLang="bg-BG" dirty="0"/>
              <a:t>Доставката зависи от консумацията, </a:t>
            </a:r>
            <a:r>
              <a:rPr lang="bg-BG" altLang="bg-BG" u="sng" dirty="0"/>
              <a:t>а самата консумация е независима от кислородната доставка</a:t>
            </a:r>
            <a:r>
              <a:rPr lang="bg-BG" altLang="bg-BG" dirty="0"/>
              <a:t>.</a:t>
            </a:r>
          </a:p>
          <a:p>
            <a:pPr algn="just" eaLnBrk="1" hangingPunct="1"/>
            <a:r>
              <a:rPr lang="bg-BG" altLang="bg-BG" dirty="0"/>
              <a:t>Нашите цели са:</a:t>
            </a:r>
          </a:p>
          <a:p>
            <a:pPr lvl="1" algn="just" eaLnBrk="1" hangingPunct="1"/>
            <a:r>
              <a:rPr lang="bg-BG" altLang="bg-BG" dirty="0"/>
              <a:t>Да намалим кислородната консумация</a:t>
            </a:r>
            <a:r>
              <a:rPr lang="en-US" altLang="bg-BG" dirty="0"/>
              <a:t>?</a:t>
            </a:r>
            <a:endParaRPr lang="bg-BG" altLang="bg-BG" dirty="0"/>
          </a:p>
          <a:p>
            <a:pPr lvl="1" algn="just" eaLnBrk="1" hangingPunct="1"/>
            <a:r>
              <a:rPr lang="bg-BG" altLang="bg-BG" dirty="0"/>
              <a:t>Да увеличим кислородната доставка</a:t>
            </a:r>
            <a:r>
              <a:rPr lang="en-US" altLang="bg-BG" dirty="0"/>
              <a:t>?</a:t>
            </a:r>
            <a:endParaRPr lang="bg-BG" altLang="bg-BG" dirty="0"/>
          </a:p>
        </p:txBody>
      </p:sp>
    </p:spTree>
    <p:extLst>
      <p:ext uri="{BB962C8B-B14F-4D97-AF65-F5344CB8AC3E}">
        <p14:creationId xmlns:p14="http://schemas.microsoft.com/office/powerpoint/2010/main" val="108212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2438400" y="22952"/>
            <a:ext cx="6705600" cy="1143000"/>
          </a:xfrm>
        </p:spPr>
        <p:txBody>
          <a:bodyPr>
            <a:normAutofit/>
          </a:bodyPr>
          <a:lstStyle/>
          <a:p>
            <a:pPr eaLnBrk="1" hangingPunct="1">
              <a:defRPr/>
            </a:pPr>
            <a:r>
              <a:rPr lang="bg-BG" sz="3200" dirty="0"/>
              <a:t>Основни задачи на лекцията</a:t>
            </a:r>
          </a:p>
        </p:txBody>
      </p:sp>
      <p:sp>
        <p:nvSpPr>
          <p:cNvPr id="5123" name="Rectangle 3"/>
          <p:cNvSpPr>
            <a:spLocks noGrp="1" noChangeArrowheads="1"/>
          </p:cNvSpPr>
          <p:nvPr>
            <p:ph type="body" idx="1"/>
          </p:nvPr>
        </p:nvSpPr>
        <p:spPr>
          <a:xfrm>
            <a:off x="990600" y="1600200"/>
            <a:ext cx="8077200" cy="4648200"/>
          </a:xfrm>
        </p:spPr>
        <p:txBody>
          <a:bodyPr/>
          <a:lstStyle/>
          <a:p>
            <a:pPr algn="just" eaLnBrk="1" hangingPunct="1"/>
            <a:r>
              <a:rPr lang="bg-BG" altLang="bg-BG" sz="2400" dirty="0"/>
              <a:t>Алгоритъм на поведение при пациент със сепсис</a:t>
            </a:r>
          </a:p>
          <a:p>
            <a:pPr algn="just" eaLnBrk="1" hangingPunct="1"/>
            <a:r>
              <a:rPr lang="bg-BG" altLang="bg-BG" sz="2400" dirty="0"/>
              <a:t>Терапевтичен подход със септичен шок</a:t>
            </a:r>
          </a:p>
        </p:txBody>
      </p:sp>
    </p:spTree>
    <p:extLst>
      <p:ext uri="{BB962C8B-B14F-4D97-AF65-F5344CB8AC3E}">
        <p14:creationId xmlns:p14="http://schemas.microsoft.com/office/powerpoint/2010/main" val="620866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990600" y="1628800"/>
            <a:ext cx="8001000" cy="4497363"/>
          </a:xfrm>
        </p:spPr>
        <p:txBody>
          <a:bodyPr>
            <a:normAutofit/>
          </a:bodyPr>
          <a:lstStyle/>
          <a:p>
            <a:pPr marL="0" indent="712788" algn="just">
              <a:buNone/>
            </a:pPr>
            <a:endParaRPr lang="bg-BG" sz="2800" dirty="0"/>
          </a:p>
          <a:p>
            <a:pPr marL="0" indent="712788" algn="just">
              <a:buNone/>
            </a:pPr>
            <a:r>
              <a:rPr lang="bg-BG" sz="2800" b="1" dirty="0"/>
              <a:t>СЕПСИС И СЕПТИЧЕН ШОК СА МЕДИЦИНСКА СПЕШНОСТ И НАШИТЕ ПРЕПОРЪКИ СА ТЯХНОТО ЛЕЧЕНИЕ ДА ЗАПОЧНЕ НЕЗАБАВНО.</a:t>
            </a:r>
            <a:endParaRPr lang="bg-BG" altLang="bg-BG" sz="2800" b="1" dirty="0"/>
          </a:p>
        </p:txBody>
      </p:sp>
      <p:sp>
        <p:nvSpPr>
          <p:cNvPr id="6" name="Rectangle 2"/>
          <p:cNvSpPr>
            <a:spLocks noGrp="1" noChangeArrowheads="1"/>
          </p:cNvSpPr>
          <p:nvPr>
            <p:ph type="title"/>
          </p:nvPr>
        </p:nvSpPr>
        <p:spPr>
          <a:xfrm>
            <a:off x="2362200" y="0"/>
            <a:ext cx="6781800" cy="1143000"/>
          </a:xfrm>
        </p:spPr>
        <p:txBody>
          <a:bodyPr/>
          <a:lstStyle/>
          <a:p>
            <a:pPr eaLnBrk="1" hangingPunct="1">
              <a:defRPr/>
            </a:pPr>
            <a:r>
              <a:rPr lang="bg-BG" dirty="0"/>
              <a:t>Начално поведение</a:t>
            </a:r>
          </a:p>
        </p:txBody>
      </p:sp>
    </p:spTree>
    <p:extLst>
      <p:ext uri="{BB962C8B-B14F-4D97-AF65-F5344CB8AC3E}">
        <p14:creationId xmlns:p14="http://schemas.microsoft.com/office/powerpoint/2010/main" val="2281302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647166"/>
            <a:ext cx="8077200" cy="4601233"/>
          </a:xfrm>
        </p:spPr>
        <p:txBody>
          <a:bodyPr>
            <a:noAutofit/>
          </a:bodyPr>
          <a:lstStyle/>
          <a:p>
            <a:pPr algn="just"/>
            <a:r>
              <a:rPr lang="bg-BG" dirty="0"/>
              <a:t>През първия 1 час провежданото лечение включва инфузия на кристалоидни разтвори в доза 30 </a:t>
            </a:r>
            <a:r>
              <a:rPr lang="en-US" dirty="0"/>
              <a:t>ml</a:t>
            </a:r>
            <a:r>
              <a:rPr lang="bg-BG" dirty="0"/>
              <a:t>/</a:t>
            </a:r>
            <a:r>
              <a:rPr lang="en-US" dirty="0"/>
              <a:t>kg iv</a:t>
            </a:r>
            <a:r>
              <a:rPr lang="bg-BG" dirty="0"/>
              <a:t>.</a:t>
            </a:r>
          </a:p>
          <a:p>
            <a:pPr algn="just"/>
            <a:r>
              <a:rPr lang="bg-BG" dirty="0"/>
              <a:t>Началната инфузионна терапия се води на основата на оценка на състоянието на кръвообращението. Това включва пълно клинично изследване и проследяване на параметрите (СЧ, АКН, </a:t>
            </a:r>
            <a:r>
              <a:rPr lang="en-US" dirty="0"/>
              <a:t>SaO</a:t>
            </a:r>
            <a:r>
              <a:rPr lang="en-US" baseline="-25000" dirty="0"/>
              <a:t>2</a:t>
            </a:r>
            <a:r>
              <a:rPr lang="en-US" dirty="0"/>
              <a:t>, </a:t>
            </a:r>
            <a:r>
              <a:rPr lang="bg-BG" dirty="0"/>
              <a:t>ДЧ, Температура, Диуреза).</a:t>
            </a:r>
          </a:p>
          <a:p>
            <a:pPr algn="just"/>
            <a:r>
              <a:rPr lang="bg-BG" dirty="0"/>
              <a:t>При неясна диагноза, се препоръчва преоценка на помпената функция на сърцето и ранно уточняване на вида шока.</a:t>
            </a:r>
          </a:p>
        </p:txBody>
      </p:sp>
      <p:sp>
        <p:nvSpPr>
          <p:cNvPr id="5" name="Title 1"/>
          <p:cNvSpPr>
            <a:spLocks noGrp="1"/>
          </p:cNvSpPr>
          <p:nvPr>
            <p:ph type="title"/>
          </p:nvPr>
        </p:nvSpPr>
        <p:spPr>
          <a:xfrm>
            <a:off x="2362200" y="0"/>
            <a:ext cx="6781800" cy="1295400"/>
          </a:xfrm>
        </p:spPr>
        <p:txBody>
          <a:bodyPr>
            <a:noAutofit/>
          </a:bodyPr>
          <a:lstStyle/>
          <a:p>
            <a:r>
              <a:rPr lang="bg-BG" dirty="0"/>
              <a:t>Насоки на началното лечение</a:t>
            </a:r>
            <a:endParaRPr lang="en-US" dirty="0"/>
          </a:p>
        </p:txBody>
      </p:sp>
    </p:spTree>
    <p:extLst>
      <p:ext uri="{BB962C8B-B14F-4D97-AF65-F5344CB8AC3E}">
        <p14:creationId xmlns:p14="http://schemas.microsoft.com/office/powerpoint/2010/main" val="3981888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647166"/>
            <a:ext cx="8077200" cy="4601233"/>
          </a:xfrm>
        </p:spPr>
        <p:txBody>
          <a:bodyPr>
            <a:noAutofit/>
          </a:bodyPr>
          <a:lstStyle/>
          <a:p>
            <a:pPr algn="just"/>
            <a:r>
              <a:rPr lang="bg-BG" dirty="0"/>
              <a:t>За оценка на клиничния отговор на провежданото инфузионно лечение</a:t>
            </a:r>
            <a:r>
              <a:rPr lang="en-US" dirty="0"/>
              <a:t>,</a:t>
            </a:r>
            <a:r>
              <a:rPr lang="bg-BG" dirty="0"/>
              <a:t> прилагайте необходимите динамични, а не статични критерии на проследяване.</a:t>
            </a:r>
          </a:p>
          <a:p>
            <a:pPr algn="just"/>
            <a:r>
              <a:rPr lang="bg-BG" dirty="0"/>
              <a:t>Препоръчителното начално СрАКН при пациенти със септичен шок, нуждаещи се от вазоконстриктори е </a:t>
            </a:r>
            <a:r>
              <a:rPr lang="en-US" dirty="0"/>
              <a:t>65 mmHg</a:t>
            </a:r>
            <a:r>
              <a:rPr lang="bg-BG" dirty="0"/>
              <a:t>.</a:t>
            </a:r>
          </a:p>
          <a:p>
            <a:pPr algn="just"/>
            <a:r>
              <a:rPr lang="bg-BG" dirty="0"/>
              <a:t>Предлагаме като маркер на степента на тъканната хипоперфузия да се използва нормализирането на серумния лактат.</a:t>
            </a:r>
          </a:p>
        </p:txBody>
      </p:sp>
      <p:sp>
        <p:nvSpPr>
          <p:cNvPr id="5" name="Title 1"/>
          <p:cNvSpPr>
            <a:spLocks noGrp="1"/>
          </p:cNvSpPr>
          <p:nvPr>
            <p:ph type="title"/>
          </p:nvPr>
        </p:nvSpPr>
        <p:spPr>
          <a:xfrm>
            <a:off x="2362200" y="0"/>
            <a:ext cx="6781800" cy="1295400"/>
          </a:xfrm>
        </p:spPr>
        <p:txBody>
          <a:bodyPr>
            <a:noAutofit/>
          </a:bodyPr>
          <a:lstStyle/>
          <a:p>
            <a:r>
              <a:rPr lang="bg-BG" dirty="0"/>
              <a:t>Насоки на началното лечение</a:t>
            </a:r>
            <a:endParaRPr lang="en-US" dirty="0"/>
          </a:p>
        </p:txBody>
      </p:sp>
    </p:spTree>
    <p:extLst>
      <p:ext uri="{BB962C8B-B14F-4D97-AF65-F5344CB8AC3E}">
        <p14:creationId xmlns:p14="http://schemas.microsoft.com/office/powerpoint/2010/main" val="269829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0"/>
            <a:ext cx="6705600" cy="1143000"/>
          </a:xfrm>
        </p:spPr>
        <p:txBody>
          <a:bodyPr/>
          <a:lstStyle/>
          <a:p>
            <a:r>
              <a:rPr lang="bg-BG" dirty="0"/>
              <a:t>Проследяване за сепсис и подобряване на ефективността</a:t>
            </a:r>
          </a:p>
        </p:txBody>
      </p:sp>
      <p:sp>
        <p:nvSpPr>
          <p:cNvPr id="3" name="Content Placeholder 2"/>
          <p:cNvSpPr>
            <a:spLocks noGrp="1"/>
          </p:cNvSpPr>
          <p:nvPr>
            <p:ph idx="1"/>
          </p:nvPr>
        </p:nvSpPr>
        <p:spPr>
          <a:xfrm>
            <a:off x="990600" y="1600200"/>
            <a:ext cx="7848600" cy="3992563"/>
          </a:xfrm>
        </p:spPr>
        <p:txBody>
          <a:bodyPr/>
          <a:lstStyle/>
          <a:p>
            <a:pPr algn="just"/>
            <a:r>
              <a:rPr lang="bg-BG" dirty="0"/>
              <a:t>Препоръчва се всички болници и болнични системи да имат програма за откриване и проследяване на сепсиса и неговите усложнения и подобряване на ефективността при критично и/или високо рискови болни със сепсис</a:t>
            </a:r>
            <a:r>
              <a:rPr lang="tr-TR" dirty="0"/>
              <a:t>.</a:t>
            </a:r>
            <a:endParaRPr lang="bg-BG" dirty="0"/>
          </a:p>
        </p:txBody>
      </p:sp>
    </p:spTree>
    <p:extLst>
      <p:ext uri="{BB962C8B-B14F-4D97-AF65-F5344CB8AC3E}">
        <p14:creationId xmlns:p14="http://schemas.microsoft.com/office/powerpoint/2010/main" val="3037912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0"/>
            <a:ext cx="6705600" cy="1143000"/>
          </a:xfrm>
        </p:spPr>
        <p:txBody>
          <a:bodyPr/>
          <a:lstStyle/>
          <a:p>
            <a:r>
              <a:rPr lang="bg-BG" dirty="0"/>
              <a:t>Диагноза</a:t>
            </a:r>
          </a:p>
        </p:txBody>
      </p:sp>
      <p:sp>
        <p:nvSpPr>
          <p:cNvPr id="3" name="Content Placeholder 2"/>
          <p:cNvSpPr>
            <a:spLocks noGrp="1"/>
          </p:cNvSpPr>
          <p:nvPr>
            <p:ph idx="1"/>
          </p:nvPr>
        </p:nvSpPr>
        <p:spPr>
          <a:xfrm>
            <a:off x="990600" y="1600200"/>
            <a:ext cx="7696200" cy="3992563"/>
          </a:xfrm>
        </p:spPr>
        <p:txBody>
          <a:bodyPr>
            <a:normAutofit/>
          </a:bodyPr>
          <a:lstStyle/>
          <a:p>
            <a:pPr algn="just"/>
            <a:r>
              <a:rPr lang="bg-BG" dirty="0"/>
              <a:t>Препоръчително е необходимите стандартни рутинни микробиологични изследвания (включително кръв) да бъдат взети преди започването на антибиотичното лечение, ако това не води до неоснователното му забавяне.</a:t>
            </a:r>
          </a:p>
          <a:p>
            <a:pPr algn="just"/>
            <a:r>
              <a:rPr lang="bg-BG" dirty="0"/>
              <a:t>Винаги трябва да бъдат вземани по 2 хемокултури (аеробна и анаеробна).</a:t>
            </a:r>
          </a:p>
        </p:txBody>
      </p:sp>
    </p:spTree>
    <p:extLst>
      <p:ext uri="{BB962C8B-B14F-4D97-AF65-F5344CB8AC3E}">
        <p14:creationId xmlns:p14="http://schemas.microsoft.com/office/powerpoint/2010/main" val="1206540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135957"/>
            <a:ext cx="7924800" cy="50362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30207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362200" y="0"/>
            <a:ext cx="6755176" cy="1143000"/>
          </a:xfrm>
        </p:spPr>
        <p:txBody>
          <a:bodyPr/>
          <a:lstStyle/>
          <a:p>
            <a:pPr eaLnBrk="1" hangingPunct="1">
              <a:defRPr/>
            </a:pPr>
            <a:r>
              <a:rPr lang="bg-BG" dirty="0"/>
              <a:t>Антимикробиално лечение</a:t>
            </a:r>
            <a:endParaRPr lang="en-US" dirty="0"/>
          </a:p>
        </p:txBody>
      </p:sp>
      <p:sp>
        <p:nvSpPr>
          <p:cNvPr id="56323" name="Rectangle 3"/>
          <p:cNvSpPr>
            <a:spLocks noGrp="1" noChangeArrowheads="1"/>
          </p:cNvSpPr>
          <p:nvPr>
            <p:ph type="body" idx="1"/>
          </p:nvPr>
        </p:nvSpPr>
        <p:spPr>
          <a:xfrm>
            <a:off x="990600" y="1676400"/>
            <a:ext cx="8153400" cy="4572000"/>
          </a:xfrm>
        </p:spPr>
        <p:txBody>
          <a:bodyPr>
            <a:noAutofit/>
          </a:bodyPr>
          <a:lstStyle/>
          <a:p>
            <a:pPr algn="just"/>
            <a:r>
              <a:rPr lang="bg-BG" dirty="0"/>
              <a:t>Препоръчително е венозното приложение на медикамента да започне възможно най-рано, не по-късно от </a:t>
            </a:r>
            <a:r>
              <a:rPr lang="en-US" dirty="0"/>
              <a:t>1</a:t>
            </a:r>
            <a:r>
              <a:rPr lang="bg-BG" dirty="0"/>
              <a:t> час</a:t>
            </a:r>
            <a:r>
              <a:rPr lang="en-US" dirty="0"/>
              <a:t> </a:t>
            </a:r>
            <a:r>
              <a:rPr lang="bg-BG" dirty="0"/>
              <a:t>след доказване на диагнозата сепсис или септичен шок.</a:t>
            </a:r>
          </a:p>
          <a:p>
            <a:pPr algn="just"/>
            <a:r>
              <a:rPr lang="bg-BG" dirty="0"/>
              <a:t>Започва се с начална емпирична широкоспектърна терапия с един или няколко медикамента с активност срещу всички подозирани причинители (бактериални, вирусни или гъбични) и проникване в адекватни концентрации във всички тъкани, които се предполагат за източник на инфекцията.</a:t>
            </a:r>
          </a:p>
          <a:p>
            <a:pPr algn="just"/>
            <a:r>
              <a:rPr lang="bg-BG" dirty="0"/>
              <a:t>При доказан вирусен причинител, антивирусното лечение се започва възможно най-рано.</a:t>
            </a:r>
            <a:endParaRPr lang="en-US" altLang="bg-BG" dirty="0"/>
          </a:p>
        </p:txBody>
      </p:sp>
    </p:spTree>
    <p:extLst>
      <p:ext uri="{BB962C8B-B14F-4D97-AF65-F5344CB8AC3E}">
        <p14:creationId xmlns:p14="http://schemas.microsoft.com/office/powerpoint/2010/main" val="4125205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362200" y="0"/>
            <a:ext cx="6755176" cy="1143000"/>
          </a:xfrm>
        </p:spPr>
        <p:txBody>
          <a:bodyPr/>
          <a:lstStyle/>
          <a:p>
            <a:pPr eaLnBrk="1" hangingPunct="1">
              <a:defRPr/>
            </a:pPr>
            <a:r>
              <a:rPr lang="bg-BG" dirty="0"/>
              <a:t>Антимикробиално лечение</a:t>
            </a:r>
            <a:endParaRPr lang="en-US" dirty="0"/>
          </a:p>
        </p:txBody>
      </p:sp>
      <p:sp>
        <p:nvSpPr>
          <p:cNvPr id="56323" name="Rectangle 3"/>
          <p:cNvSpPr>
            <a:spLocks noGrp="1" noChangeArrowheads="1"/>
          </p:cNvSpPr>
          <p:nvPr>
            <p:ph type="body" idx="1"/>
          </p:nvPr>
        </p:nvSpPr>
        <p:spPr>
          <a:xfrm>
            <a:off x="990600" y="1676400"/>
            <a:ext cx="8153400" cy="4572000"/>
          </a:xfrm>
        </p:spPr>
        <p:txBody>
          <a:bodyPr>
            <a:noAutofit/>
          </a:bodyPr>
          <a:lstStyle/>
          <a:p>
            <a:pPr algn="just"/>
            <a:r>
              <a:rPr lang="bg-BG" dirty="0"/>
              <a:t>Режимът на приложение се преоценява/стеснява ежедневно, с цел провеждането на деескалационна терапия след определяне на патогена и чувствителността му и след видимо клинично подобрение.</a:t>
            </a:r>
            <a:endParaRPr lang="en-US" dirty="0"/>
          </a:p>
          <a:p>
            <a:pPr algn="just"/>
            <a:r>
              <a:rPr lang="bg-BG" dirty="0"/>
              <a:t>Не се препоръчва системна антибиотична профилактика при пациенти с тежки възпалителни състояния с неинфекциозен произход (панкреатит, изгаряния).</a:t>
            </a:r>
          </a:p>
          <a:p>
            <a:pPr algn="just"/>
            <a:r>
              <a:rPr lang="bg-BG" dirty="0"/>
              <a:t>Стратегията на дозиране се оптимизира на базата на общоприетите принципи на фармакокинетиката и фармакодинамиката и спецификата на отделния медикамент.</a:t>
            </a:r>
          </a:p>
        </p:txBody>
      </p:sp>
    </p:spTree>
    <p:extLst>
      <p:ext uri="{BB962C8B-B14F-4D97-AF65-F5344CB8AC3E}">
        <p14:creationId xmlns:p14="http://schemas.microsoft.com/office/powerpoint/2010/main" val="733867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362200" y="0"/>
            <a:ext cx="6755176" cy="1143000"/>
          </a:xfrm>
        </p:spPr>
        <p:txBody>
          <a:bodyPr/>
          <a:lstStyle/>
          <a:p>
            <a:pPr eaLnBrk="1" hangingPunct="1">
              <a:defRPr/>
            </a:pPr>
            <a:r>
              <a:rPr lang="bg-BG" dirty="0"/>
              <a:t>Антимикробиално лечение</a:t>
            </a:r>
            <a:endParaRPr lang="en-US" dirty="0"/>
          </a:p>
        </p:txBody>
      </p:sp>
      <p:sp>
        <p:nvSpPr>
          <p:cNvPr id="56323" name="Rectangle 3"/>
          <p:cNvSpPr>
            <a:spLocks noGrp="1" noChangeArrowheads="1"/>
          </p:cNvSpPr>
          <p:nvPr>
            <p:ph type="body" idx="1"/>
          </p:nvPr>
        </p:nvSpPr>
        <p:spPr>
          <a:xfrm>
            <a:off x="990600" y="1600200"/>
            <a:ext cx="8153400" cy="4648200"/>
          </a:xfrm>
        </p:spPr>
        <p:txBody>
          <a:bodyPr>
            <a:noAutofit/>
          </a:bodyPr>
          <a:lstStyle/>
          <a:p>
            <a:pPr algn="just"/>
            <a:r>
              <a:rPr lang="bg-BG" dirty="0"/>
              <a:t>Предлагаме прилагането на начална емпирична комбинация (с използване на най-малко 2 антибиотика) с насоченост към най-вероятните причинители</a:t>
            </a:r>
            <a:r>
              <a:rPr lang="en-US" dirty="0"/>
              <a:t>.</a:t>
            </a:r>
            <a:endParaRPr lang="bg-BG" dirty="0"/>
          </a:p>
          <a:p>
            <a:pPr algn="just"/>
            <a:r>
              <a:rPr lang="bg-BG" dirty="0"/>
              <a:t>Комбинациите от антибиотици не трябва да се прилагат рутинно при начални инфекции, без клинични белези на шок.</a:t>
            </a:r>
          </a:p>
          <a:p>
            <a:pPr algn="just"/>
            <a:r>
              <a:rPr lang="ru-RU" dirty="0"/>
              <a:t>Препоръчваме проследяването на серумните нива на Procalcitonin или  подобни маркери, с цел евентуално скъсяване или спиране на емпиричната терапия при септични пациенти, които са без доказана инфекция.</a:t>
            </a:r>
          </a:p>
        </p:txBody>
      </p:sp>
    </p:spTree>
    <p:extLst>
      <p:ext uri="{BB962C8B-B14F-4D97-AF65-F5344CB8AC3E}">
        <p14:creationId xmlns:p14="http://schemas.microsoft.com/office/powerpoint/2010/main" val="1974821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438400" y="22952"/>
            <a:ext cx="6705600" cy="1143000"/>
          </a:xfrm>
        </p:spPr>
        <p:txBody>
          <a:bodyPr/>
          <a:lstStyle/>
          <a:p>
            <a:pPr eaLnBrk="1" hangingPunct="1">
              <a:defRPr/>
            </a:pPr>
            <a:r>
              <a:rPr lang="bg-BG" dirty="0"/>
              <a:t>Антимикробиално лечение</a:t>
            </a:r>
            <a:endParaRPr lang="en-US" dirty="0"/>
          </a:p>
        </p:txBody>
      </p:sp>
      <p:sp>
        <p:nvSpPr>
          <p:cNvPr id="56323" name="Rectangle 3"/>
          <p:cNvSpPr>
            <a:spLocks noGrp="1" noChangeArrowheads="1"/>
          </p:cNvSpPr>
          <p:nvPr>
            <p:ph type="body" idx="1"/>
          </p:nvPr>
        </p:nvSpPr>
        <p:spPr>
          <a:xfrm>
            <a:off x="914400" y="1600200"/>
            <a:ext cx="8229600" cy="4648200"/>
          </a:xfrm>
        </p:spPr>
        <p:txBody>
          <a:bodyPr>
            <a:normAutofit lnSpcReduction="10000"/>
          </a:bodyPr>
          <a:lstStyle/>
          <a:p>
            <a:pPr algn="just"/>
            <a:r>
              <a:rPr lang="bg-BG" dirty="0"/>
              <a:t>Лечението за повечето тежки инфекции, водещи до сепсис и септичен шок е с продължителност</a:t>
            </a:r>
            <a:r>
              <a:rPr lang="en-US" dirty="0"/>
              <a:t> 7–10 </a:t>
            </a:r>
            <a:r>
              <a:rPr lang="bg-BG" dirty="0"/>
              <a:t>дни.</a:t>
            </a:r>
          </a:p>
          <a:p>
            <a:pPr algn="just"/>
            <a:r>
              <a:rPr lang="bg-BG" dirty="0"/>
              <a:t>То може да бъде продължено при забавен клиничен отговор, затруднен дренаж на огнището, бактериемия със </a:t>
            </a:r>
            <a:r>
              <a:rPr lang="en-US" i="1" dirty="0"/>
              <a:t>Staphylococcus </a:t>
            </a:r>
            <a:r>
              <a:rPr lang="bg-BG" i="1" dirty="0" err="1"/>
              <a:t>а</a:t>
            </a:r>
            <a:r>
              <a:rPr lang="en-US" i="1" dirty="0" err="1"/>
              <a:t>ureus</a:t>
            </a:r>
            <a:r>
              <a:rPr lang="bg-BG" i="1" dirty="0"/>
              <a:t>, </a:t>
            </a:r>
            <a:r>
              <a:rPr lang="bg-BG" dirty="0"/>
              <a:t>някои гъбични или вирусни инфекции или състояния с имунологичен дефицит.</a:t>
            </a:r>
          </a:p>
          <a:p>
            <a:pPr algn="just"/>
            <a:r>
              <a:rPr lang="bg-BG" dirty="0"/>
              <a:t>При някои пациенти (бързо клинично подобрение и ефективен контрол при коремен или уринарен сепсис или неусложненен пиелонефрит), лечението може да бъде и за по-къс период от време.</a:t>
            </a:r>
          </a:p>
          <a:p>
            <a:pPr algn="just"/>
            <a:r>
              <a:rPr lang="bg-BG" dirty="0"/>
              <a:t>Ежедневно е необходима преоценка, с цел ранното преминаване към деескалационна терапия.</a:t>
            </a:r>
            <a:endParaRPr lang="en-US" altLang="bg-BG" dirty="0"/>
          </a:p>
        </p:txBody>
      </p:sp>
    </p:spTree>
    <p:extLst>
      <p:ext uri="{BB962C8B-B14F-4D97-AF65-F5344CB8AC3E}">
        <p14:creationId xmlns:p14="http://schemas.microsoft.com/office/powerpoint/2010/main" val="1572946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46063335"/>
              </p:ext>
            </p:extLst>
          </p:nvPr>
        </p:nvGraphicFramePr>
        <p:xfrm>
          <a:off x="152401" y="1143000"/>
          <a:ext cx="8915398" cy="5118307"/>
        </p:xfrm>
        <a:graphic>
          <a:graphicData uri="http://schemas.openxmlformats.org/drawingml/2006/table">
            <a:tbl>
              <a:tblPr firstRow="1" bandRow="1">
                <a:tableStyleId>{5C22544A-7EE6-4342-B048-85BDC9FD1C3A}</a:tableStyleId>
              </a:tblPr>
              <a:tblGrid>
                <a:gridCol w="2438399">
                  <a:extLst>
                    <a:ext uri="{9D8B030D-6E8A-4147-A177-3AD203B41FA5}">
                      <a16:colId xmlns:a16="http://schemas.microsoft.com/office/drawing/2014/main" val="20000"/>
                    </a:ext>
                  </a:extLst>
                </a:gridCol>
                <a:gridCol w="6476999">
                  <a:extLst>
                    <a:ext uri="{9D8B030D-6E8A-4147-A177-3AD203B41FA5}">
                      <a16:colId xmlns:a16="http://schemas.microsoft.com/office/drawing/2014/main" val="20001"/>
                    </a:ext>
                  </a:extLst>
                </a:gridCol>
              </a:tblGrid>
              <a:tr h="454867">
                <a:tc>
                  <a:txBody>
                    <a:bodyPr/>
                    <a:lstStyle/>
                    <a:p>
                      <a:pPr algn="ctr"/>
                      <a:r>
                        <a:rPr lang="bg-BG" dirty="0"/>
                        <a:t>Вид лечение</a:t>
                      </a:r>
                    </a:p>
                  </a:txBody>
                  <a:tcPr/>
                </a:tc>
                <a:tc>
                  <a:txBody>
                    <a:bodyPr/>
                    <a:lstStyle/>
                    <a:p>
                      <a:pPr algn="ctr"/>
                      <a:r>
                        <a:rPr lang="bg-BG" dirty="0"/>
                        <a:t>Характеристика</a:t>
                      </a:r>
                    </a:p>
                  </a:txBody>
                  <a:tcPr/>
                </a:tc>
                <a:extLst>
                  <a:ext uri="{0D108BD9-81ED-4DB2-BD59-A6C34878D82A}">
                    <a16:rowId xmlns:a16="http://schemas.microsoft.com/office/drawing/2014/main" val="10000"/>
                  </a:ext>
                </a:extLst>
              </a:tr>
              <a:tr h="9044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g-BG" dirty="0"/>
                        <a:t>Емпирична терапия</a:t>
                      </a:r>
                    </a:p>
                  </a:txBody>
                  <a:tcPr anchor="ctr"/>
                </a:tc>
                <a:tc>
                  <a:txBody>
                    <a:bodyPr/>
                    <a:lstStyle/>
                    <a:p>
                      <a:pPr algn="just"/>
                      <a:r>
                        <a:rPr lang="bg-BG" dirty="0"/>
                        <a:t>Начално</a:t>
                      </a:r>
                      <a:r>
                        <a:rPr lang="bg-BG" baseline="0" dirty="0"/>
                        <a:t> лечение, започнато при липса на окончателна микробилогична идентификация на патогена. Тя може да бъде моно, поли, комбинирана или широкоспектърна.</a:t>
                      </a:r>
                      <a:endParaRPr lang="bg-BG" dirty="0"/>
                    </a:p>
                  </a:txBody>
                  <a:tcPr/>
                </a:tc>
                <a:extLst>
                  <a:ext uri="{0D108BD9-81ED-4DB2-BD59-A6C34878D82A}">
                    <a16:rowId xmlns:a16="http://schemas.microsoft.com/office/drawing/2014/main" val="10001"/>
                  </a:ext>
                </a:extLst>
              </a:tr>
              <a:tr h="633121">
                <a:tc>
                  <a:txBody>
                    <a:bodyPr/>
                    <a:lstStyle/>
                    <a:p>
                      <a:r>
                        <a:rPr lang="bg-BG" dirty="0"/>
                        <a:t>Таргетна (насочена) /дефинитивна</a:t>
                      </a:r>
                      <a:r>
                        <a:rPr lang="bg-BG" baseline="0" dirty="0"/>
                        <a:t> </a:t>
                      </a:r>
                      <a:r>
                        <a:rPr lang="bg-BG" dirty="0"/>
                        <a:t>терапия</a:t>
                      </a:r>
                    </a:p>
                  </a:txBody>
                  <a:tcPr anchor="ctr"/>
                </a:tc>
                <a:tc>
                  <a:txBody>
                    <a:bodyPr/>
                    <a:lstStyle/>
                    <a:p>
                      <a:pPr algn="just"/>
                      <a:r>
                        <a:rPr lang="bg-BG" dirty="0"/>
                        <a:t>Терапия насочена</a:t>
                      </a:r>
                      <a:r>
                        <a:rPr lang="bg-BG" baseline="0" dirty="0"/>
                        <a:t> към специфичен определен патоген.</a:t>
                      </a:r>
                    </a:p>
                    <a:p>
                      <a:pPr algn="just"/>
                      <a:r>
                        <a:rPr lang="bg-BG" baseline="0" dirty="0"/>
                        <a:t>Тя може да бъде моно или поли, но не и широкоспектърна.</a:t>
                      </a:r>
                      <a:endParaRPr lang="bg-BG" dirty="0"/>
                    </a:p>
                  </a:txBody>
                  <a:tcPr/>
                </a:tc>
                <a:extLst>
                  <a:ext uri="{0D108BD9-81ED-4DB2-BD59-A6C34878D82A}">
                    <a16:rowId xmlns:a16="http://schemas.microsoft.com/office/drawing/2014/main" val="10002"/>
                  </a:ext>
                </a:extLst>
              </a:tr>
              <a:tr h="3075160">
                <a:tc>
                  <a:txBody>
                    <a:bodyPr/>
                    <a:lstStyle/>
                    <a:p>
                      <a:r>
                        <a:rPr lang="bg-BG" dirty="0"/>
                        <a:t>Широкоспектърна терапия</a:t>
                      </a:r>
                    </a:p>
                  </a:txBody>
                  <a:tcPr anchor="ctr"/>
                </a:tc>
                <a:tc>
                  <a:txBody>
                    <a:bodyPr/>
                    <a:lstStyle/>
                    <a:p>
                      <a:pPr algn="just"/>
                      <a:r>
                        <a:rPr lang="bg-BG" dirty="0"/>
                        <a:t>Приложение</a:t>
                      </a:r>
                      <a:r>
                        <a:rPr lang="bg-BG" baseline="0" dirty="0"/>
                        <a:t> на един или повече медикаменти с цел покриване на широк ред потенциални патогени, обикновено при емпиричната терапия (</a:t>
                      </a:r>
                      <a:r>
                        <a:rPr lang="en-US" baseline="0" dirty="0"/>
                        <a:t>Piperacillin/</a:t>
                      </a:r>
                      <a:r>
                        <a:rPr lang="en-US" baseline="0" dirty="0" err="1"/>
                        <a:t>Tazobactam</a:t>
                      </a:r>
                      <a:r>
                        <a:rPr lang="en-US" baseline="0" dirty="0"/>
                        <a:t>, </a:t>
                      </a:r>
                      <a:r>
                        <a:rPr lang="en-US" baseline="0" dirty="0" err="1"/>
                        <a:t>Vacomycin</a:t>
                      </a:r>
                      <a:r>
                        <a:rPr lang="en-US" baseline="0" dirty="0"/>
                        <a:t> </a:t>
                      </a:r>
                      <a:r>
                        <a:rPr lang="bg-BG" baseline="0" dirty="0"/>
                        <a:t>и/или противогъбични, като всеки един от тях е насочен срещу различна група микроорганизми). Широкоспектърната терапия по принцип е емпирична, </a:t>
                      </a:r>
                      <a:r>
                        <a:rPr lang="ru-RU" baseline="0" dirty="0"/>
                        <a:t>тъй като обичайната цел е да се осигури антимикробно покритие с най-малко един медикамент, когато има несигурност относно възможния патоген.</a:t>
                      </a:r>
                      <a:r>
                        <a:rPr lang="bg-BG" baseline="0" dirty="0"/>
                        <a:t> В определени случаи широкоспектърната терапия може да бъде премине в таргетна/дефинитивна, ако се изолират множество патогени.</a:t>
                      </a:r>
                      <a:endParaRPr lang="bg-BG" dirty="0"/>
                    </a:p>
                  </a:txBody>
                  <a:tcPr/>
                </a:tc>
                <a:extLst>
                  <a:ext uri="{0D108BD9-81ED-4DB2-BD59-A6C34878D82A}">
                    <a16:rowId xmlns:a16="http://schemas.microsoft.com/office/drawing/2014/main" val="10003"/>
                  </a:ext>
                </a:extLst>
              </a:tr>
            </a:tbl>
          </a:graphicData>
        </a:graphic>
      </p:graphicFrame>
      <p:sp>
        <p:nvSpPr>
          <p:cNvPr id="6" name="Rectangle 2"/>
          <p:cNvSpPr>
            <a:spLocks noGrp="1" noChangeArrowheads="1"/>
          </p:cNvSpPr>
          <p:nvPr>
            <p:ph type="title"/>
          </p:nvPr>
        </p:nvSpPr>
        <p:spPr>
          <a:xfrm>
            <a:off x="2438400" y="22952"/>
            <a:ext cx="6705600" cy="1143000"/>
          </a:xfrm>
        </p:spPr>
        <p:txBody>
          <a:bodyPr/>
          <a:lstStyle/>
          <a:p>
            <a:pPr eaLnBrk="1" hangingPunct="1">
              <a:defRPr/>
            </a:pPr>
            <a:r>
              <a:rPr lang="bg-BG" dirty="0"/>
              <a:t>Видове антимикробиално лечение</a:t>
            </a:r>
            <a:endParaRPr lang="en-US" dirty="0"/>
          </a:p>
        </p:txBody>
      </p:sp>
    </p:spTree>
    <p:extLst>
      <p:ext uri="{BB962C8B-B14F-4D97-AF65-F5344CB8AC3E}">
        <p14:creationId xmlns:p14="http://schemas.microsoft.com/office/powerpoint/2010/main" val="409462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45346824"/>
              </p:ext>
            </p:extLst>
          </p:nvPr>
        </p:nvGraphicFramePr>
        <p:xfrm>
          <a:off x="152400" y="1219201"/>
          <a:ext cx="8915400" cy="5055421"/>
        </p:xfrm>
        <a:graphic>
          <a:graphicData uri="http://schemas.openxmlformats.org/drawingml/2006/table">
            <a:tbl>
              <a:tblPr firstRow="1" bandRow="1">
                <a:tableStyleId>{5C22544A-7EE6-4342-B048-85BDC9FD1C3A}</a:tableStyleId>
              </a:tblPr>
              <a:tblGrid>
                <a:gridCol w="2658980">
                  <a:extLst>
                    <a:ext uri="{9D8B030D-6E8A-4147-A177-3AD203B41FA5}">
                      <a16:colId xmlns:a16="http://schemas.microsoft.com/office/drawing/2014/main" val="20000"/>
                    </a:ext>
                  </a:extLst>
                </a:gridCol>
                <a:gridCol w="6256420">
                  <a:extLst>
                    <a:ext uri="{9D8B030D-6E8A-4147-A177-3AD203B41FA5}">
                      <a16:colId xmlns:a16="http://schemas.microsoft.com/office/drawing/2014/main" val="20001"/>
                    </a:ext>
                  </a:extLst>
                </a:gridCol>
              </a:tblGrid>
              <a:tr h="383683">
                <a:tc>
                  <a:txBody>
                    <a:bodyPr/>
                    <a:lstStyle/>
                    <a:p>
                      <a:pPr algn="ctr"/>
                      <a:r>
                        <a:rPr lang="bg-BG" dirty="0"/>
                        <a:t>Вид лечение</a:t>
                      </a:r>
                    </a:p>
                  </a:txBody>
                  <a:tcPr/>
                </a:tc>
                <a:tc>
                  <a:txBody>
                    <a:bodyPr/>
                    <a:lstStyle/>
                    <a:p>
                      <a:pPr algn="ctr"/>
                      <a:r>
                        <a:rPr lang="bg-BG" dirty="0"/>
                        <a:t>Характеристика</a:t>
                      </a:r>
                    </a:p>
                  </a:txBody>
                  <a:tcPr/>
                </a:tc>
                <a:extLst>
                  <a:ext uri="{0D108BD9-81ED-4DB2-BD59-A6C34878D82A}">
                    <a16:rowId xmlns:a16="http://schemas.microsoft.com/office/drawing/2014/main" val="10000"/>
                  </a:ext>
                </a:extLst>
              </a:tr>
              <a:tr h="1985459">
                <a:tc>
                  <a:txBody>
                    <a:bodyPr/>
                    <a:lstStyle/>
                    <a:p>
                      <a:r>
                        <a:rPr lang="bg-BG" dirty="0"/>
                        <a:t>Полимедикаментозна терапия</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bg-BG" dirty="0"/>
                        <a:t>Приложение на няколко антимикробиални</a:t>
                      </a:r>
                      <a:r>
                        <a:rPr lang="bg-BG" baseline="0" dirty="0"/>
                        <a:t> средства с цел провеждане на широкоспектърна или емпирична терапия (при неясен причинител), или с цел стимулиране на патогенния клирънс (комбинирана), при съобразяване със специфичния причинител, който е определен или подозиран (таргетна или емпирична терапия). Този термин обикновено включва комбинираната терапия.</a:t>
                      </a:r>
                      <a:endParaRPr lang="bg-BG" dirty="0"/>
                    </a:p>
                  </a:txBody>
                  <a:tcPr/>
                </a:tc>
                <a:extLst>
                  <a:ext uri="{0D108BD9-81ED-4DB2-BD59-A6C34878D82A}">
                    <a16:rowId xmlns:a16="http://schemas.microsoft.com/office/drawing/2014/main" val="10001"/>
                  </a:ext>
                </a:extLst>
              </a:tr>
              <a:tr h="2660058">
                <a:tc>
                  <a:txBody>
                    <a:bodyPr/>
                    <a:lstStyle/>
                    <a:p>
                      <a:r>
                        <a:rPr lang="bg-BG" dirty="0"/>
                        <a:t>Комбинирана терапия</a:t>
                      </a:r>
                    </a:p>
                  </a:txBody>
                  <a:tcPr/>
                </a:tc>
                <a:tc>
                  <a:txBody>
                    <a:bodyPr/>
                    <a:lstStyle/>
                    <a:p>
                      <a:pPr algn="just"/>
                      <a:r>
                        <a:rPr lang="bg-BG" dirty="0"/>
                        <a:t>Прилагане на няколко</a:t>
                      </a:r>
                      <a:r>
                        <a:rPr lang="bg-BG" baseline="0" dirty="0"/>
                        <a:t> антибиотика (от различни групи) с насоченост към познат или подозиран патоген (напр. </a:t>
                      </a:r>
                      <a:r>
                        <a:rPr lang="en-US" baseline="0" dirty="0" err="1"/>
                        <a:t>Piperacilline</a:t>
                      </a:r>
                      <a:r>
                        <a:rPr lang="en-US" baseline="0" dirty="0"/>
                        <a:t>/</a:t>
                      </a:r>
                      <a:r>
                        <a:rPr lang="en-US" baseline="0" dirty="0" err="1"/>
                        <a:t>Tazobactam</a:t>
                      </a:r>
                      <a:r>
                        <a:rPr lang="en-US" baseline="0" dirty="0"/>
                        <a:t> </a:t>
                      </a:r>
                      <a:r>
                        <a:rPr lang="bg-BG" baseline="0" dirty="0"/>
                        <a:t>и аминогликозид или Флуорхинолон за </a:t>
                      </a:r>
                      <a:r>
                        <a:rPr lang="en-US" baseline="0" dirty="0"/>
                        <a:t>G </a:t>
                      </a:r>
                      <a:r>
                        <a:rPr lang="bg-BG" baseline="0" dirty="0"/>
                        <a:t>(-), с цел да се ускори клирънса на патогена, вместо да се осигури широкоспектърно покритие). Прилага се и с цел потискане на продукцията на бактериален токсин (</a:t>
                      </a:r>
                      <a:r>
                        <a:rPr lang="en-US" baseline="0" dirty="0"/>
                        <a:t>Clindamycin </a:t>
                      </a:r>
                      <a:r>
                        <a:rPr lang="bg-BG" baseline="0" dirty="0"/>
                        <a:t>с беталактамини при токсичен шок от </a:t>
                      </a:r>
                      <a:r>
                        <a:rPr lang="en-US" baseline="0" dirty="0"/>
                        <a:t>Streptococcus)</a:t>
                      </a:r>
                      <a:r>
                        <a:rPr lang="bg-BG" baseline="0" dirty="0"/>
                        <a:t> или евентуален модулиращ имунитета ефект (Макролиди с беталактамини при пневмококова пневмония).</a:t>
                      </a:r>
                      <a:endParaRPr lang="bg-BG" dirty="0"/>
                    </a:p>
                  </a:txBody>
                  <a:tcPr/>
                </a:tc>
                <a:extLst>
                  <a:ext uri="{0D108BD9-81ED-4DB2-BD59-A6C34878D82A}">
                    <a16:rowId xmlns:a16="http://schemas.microsoft.com/office/drawing/2014/main" val="10002"/>
                  </a:ext>
                </a:extLst>
              </a:tr>
            </a:tbl>
          </a:graphicData>
        </a:graphic>
      </p:graphicFrame>
      <p:sp>
        <p:nvSpPr>
          <p:cNvPr id="5" name="Rectangle 2"/>
          <p:cNvSpPr>
            <a:spLocks noGrp="1" noChangeArrowheads="1"/>
          </p:cNvSpPr>
          <p:nvPr>
            <p:ph type="title"/>
          </p:nvPr>
        </p:nvSpPr>
        <p:spPr>
          <a:xfrm>
            <a:off x="2438400" y="22952"/>
            <a:ext cx="6705600" cy="1143000"/>
          </a:xfrm>
        </p:spPr>
        <p:txBody>
          <a:bodyPr/>
          <a:lstStyle/>
          <a:p>
            <a:pPr eaLnBrk="1" hangingPunct="1">
              <a:defRPr/>
            </a:pPr>
            <a:r>
              <a:rPr lang="bg-BG" dirty="0"/>
              <a:t>Видове антимикробиално лечение</a:t>
            </a:r>
            <a:endParaRPr lang="en-US" dirty="0"/>
          </a:p>
        </p:txBody>
      </p:sp>
    </p:spTree>
    <p:extLst>
      <p:ext uri="{BB962C8B-B14F-4D97-AF65-F5344CB8AC3E}">
        <p14:creationId xmlns:p14="http://schemas.microsoft.com/office/powerpoint/2010/main" val="1551916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362200" y="11935"/>
            <a:ext cx="6781800" cy="1143000"/>
          </a:xfrm>
        </p:spPr>
        <p:txBody>
          <a:bodyPr/>
          <a:lstStyle/>
          <a:p>
            <a:pPr eaLnBrk="1" hangingPunct="1">
              <a:defRPr/>
            </a:pPr>
            <a:r>
              <a:rPr lang="bg-BG" dirty="0"/>
              <a:t>Контрол на източника на инфекция</a:t>
            </a:r>
            <a:endParaRPr lang="en-US" dirty="0"/>
          </a:p>
        </p:txBody>
      </p:sp>
      <p:sp>
        <p:nvSpPr>
          <p:cNvPr id="56323" name="Rectangle 3"/>
          <p:cNvSpPr>
            <a:spLocks noGrp="1" noChangeArrowheads="1"/>
          </p:cNvSpPr>
          <p:nvPr>
            <p:ph type="body" idx="1"/>
          </p:nvPr>
        </p:nvSpPr>
        <p:spPr>
          <a:xfrm>
            <a:off x="914400" y="1600200"/>
            <a:ext cx="8153400" cy="4648200"/>
          </a:xfrm>
        </p:spPr>
        <p:txBody>
          <a:bodyPr>
            <a:normAutofit/>
          </a:bodyPr>
          <a:lstStyle/>
          <a:p>
            <a:pPr algn="just"/>
            <a:r>
              <a:rPr lang="ru-RU" altLang="bg-BG" dirty="0"/>
              <a:t>При пациенти със сепсис или септичен шок</a:t>
            </a:r>
            <a:r>
              <a:rPr lang="en-US" altLang="bg-BG" dirty="0"/>
              <a:t> </a:t>
            </a:r>
            <a:r>
              <a:rPr lang="bg-BG" altLang="bg-BG" dirty="0"/>
              <a:t>се п</a:t>
            </a:r>
            <a:r>
              <a:rPr lang="ru-RU" altLang="bg-BG" dirty="0"/>
              <a:t>репоръчва специфична анатомична диагноза на инфекцията, източникът трябва да бъде идентифициран или изключен възможно най-бързо след поставянето й.</a:t>
            </a:r>
          </a:p>
          <a:p>
            <a:pPr algn="just"/>
            <a:r>
              <a:rPr lang="ru-RU" altLang="bg-BG" dirty="0"/>
              <a:t>Всяка необходима инвазивна или не интервенция, се изпълнява веднага, когато това е медицински и логистично възможно.</a:t>
            </a:r>
          </a:p>
          <a:p>
            <a:pPr algn="just"/>
            <a:r>
              <a:rPr lang="bg-BG" altLang="bg-BG" dirty="0"/>
              <a:t>Необходимо е незабавно отстраняване на всички съдови достъпи, които могат да се явят потенциален източник на инфекция и осигуряването на нови стабилни и сигурни такива.</a:t>
            </a:r>
            <a:endParaRPr lang="en-US" altLang="bg-BG" dirty="0"/>
          </a:p>
        </p:txBody>
      </p:sp>
    </p:spTree>
    <p:extLst>
      <p:ext uri="{BB962C8B-B14F-4D97-AF65-F5344CB8AC3E}">
        <p14:creationId xmlns:p14="http://schemas.microsoft.com/office/powerpoint/2010/main" val="3770929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p:cNvCxnSpPr/>
          <p:nvPr/>
        </p:nvCxnSpPr>
        <p:spPr>
          <a:xfrm>
            <a:off x="7081537" y="2592650"/>
            <a:ext cx="0" cy="28426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636883" y="4427727"/>
            <a:ext cx="14591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925168" y="2553143"/>
            <a:ext cx="1024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713630" y="1813634"/>
            <a:ext cx="1024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3" idx="2"/>
          </p:cNvCxnSpPr>
          <p:nvPr/>
        </p:nvCxnSpPr>
        <p:spPr>
          <a:xfrm>
            <a:off x="4769175" y="533400"/>
            <a:ext cx="0" cy="20197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849372" y="164068"/>
            <a:ext cx="1839606" cy="369332"/>
          </a:xfrm>
          <a:prstGeom prst="rect">
            <a:avLst/>
          </a:prstGeom>
          <a:solidFill>
            <a:schemeClr val="bg1"/>
          </a:solidFill>
          <a:ln>
            <a:solidFill>
              <a:schemeClr val="tx1"/>
            </a:solidFill>
          </a:ln>
        </p:spPr>
        <p:txBody>
          <a:bodyPr wrap="none" rtlCol="0">
            <a:spAutoFit/>
          </a:bodyPr>
          <a:lstStyle/>
          <a:p>
            <a:r>
              <a:rPr lang="bg-BG" dirty="0"/>
              <a:t>Неясен източник</a:t>
            </a:r>
          </a:p>
        </p:txBody>
      </p:sp>
      <p:sp>
        <p:nvSpPr>
          <p:cNvPr id="6" name="TextBox 5"/>
          <p:cNvSpPr txBox="1"/>
          <p:nvPr/>
        </p:nvSpPr>
        <p:spPr>
          <a:xfrm>
            <a:off x="6350600" y="384917"/>
            <a:ext cx="1906227" cy="923330"/>
          </a:xfrm>
          <a:prstGeom prst="rect">
            <a:avLst/>
          </a:prstGeom>
          <a:solidFill>
            <a:schemeClr val="bg1"/>
          </a:solidFill>
          <a:ln>
            <a:solidFill>
              <a:schemeClr val="tx1"/>
            </a:solidFill>
          </a:ln>
        </p:spPr>
        <p:txBody>
          <a:bodyPr wrap="none" rtlCol="0">
            <a:spAutoFit/>
          </a:bodyPr>
          <a:lstStyle/>
          <a:p>
            <a:pPr marL="285750" indent="-285750">
              <a:buFont typeface="Arial" panose="020B0604020202020204" pitchFamily="34" charset="0"/>
              <a:buChar char="•"/>
            </a:pPr>
            <a:r>
              <a:rPr lang="bg-BG" dirty="0"/>
              <a:t>Пациент</a:t>
            </a:r>
          </a:p>
          <a:p>
            <a:pPr marL="285750" indent="-285750">
              <a:buFont typeface="Arial" panose="020B0604020202020204" pitchFamily="34" charset="0"/>
              <a:buChar char="•"/>
            </a:pPr>
            <a:r>
              <a:rPr lang="bg-BG" dirty="0"/>
              <a:t>Близки</a:t>
            </a:r>
          </a:p>
          <a:p>
            <a:pPr marL="285750" indent="-285750">
              <a:buFont typeface="Arial" panose="020B0604020202020204" pitchFamily="34" charset="0"/>
              <a:buChar char="•"/>
            </a:pPr>
            <a:r>
              <a:rPr lang="bg-BG" dirty="0"/>
              <a:t>Документация</a:t>
            </a:r>
          </a:p>
        </p:txBody>
      </p:sp>
      <p:sp>
        <p:nvSpPr>
          <p:cNvPr id="7" name="TextBox 6"/>
          <p:cNvSpPr txBox="1"/>
          <p:nvPr/>
        </p:nvSpPr>
        <p:spPr>
          <a:xfrm>
            <a:off x="3576525" y="1626273"/>
            <a:ext cx="2345579" cy="369332"/>
          </a:xfrm>
          <a:prstGeom prst="rect">
            <a:avLst/>
          </a:prstGeom>
          <a:solidFill>
            <a:schemeClr val="bg1"/>
          </a:solidFill>
          <a:ln>
            <a:solidFill>
              <a:schemeClr val="tx1"/>
            </a:solidFill>
          </a:ln>
        </p:spPr>
        <p:txBody>
          <a:bodyPr wrap="none" rtlCol="0">
            <a:spAutoFit/>
          </a:bodyPr>
          <a:lstStyle/>
          <a:p>
            <a:r>
              <a:rPr lang="bg-BG" dirty="0"/>
              <a:t>Клинично изследване</a:t>
            </a:r>
          </a:p>
        </p:txBody>
      </p:sp>
      <p:sp>
        <p:nvSpPr>
          <p:cNvPr id="8" name="TextBox 7"/>
          <p:cNvSpPr txBox="1"/>
          <p:nvPr/>
        </p:nvSpPr>
        <p:spPr>
          <a:xfrm>
            <a:off x="2761434" y="2368477"/>
            <a:ext cx="3772636" cy="369332"/>
          </a:xfrm>
          <a:prstGeom prst="rect">
            <a:avLst/>
          </a:prstGeom>
          <a:solidFill>
            <a:schemeClr val="bg1"/>
          </a:solidFill>
          <a:ln>
            <a:solidFill>
              <a:schemeClr val="tx1"/>
            </a:solidFill>
          </a:ln>
        </p:spPr>
        <p:txBody>
          <a:bodyPr wrap="none" rtlCol="0">
            <a:spAutoFit/>
          </a:bodyPr>
          <a:lstStyle/>
          <a:p>
            <a:r>
              <a:rPr lang="bg-BG" dirty="0"/>
              <a:t>Изяснен ли източника на инфекция?</a:t>
            </a:r>
          </a:p>
        </p:txBody>
      </p:sp>
      <p:sp>
        <p:nvSpPr>
          <p:cNvPr id="12" name="TextBox 11"/>
          <p:cNvSpPr txBox="1"/>
          <p:nvPr/>
        </p:nvSpPr>
        <p:spPr>
          <a:xfrm>
            <a:off x="5660925" y="4104561"/>
            <a:ext cx="3180166" cy="646331"/>
          </a:xfrm>
          <a:prstGeom prst="rect">
            <a:avLst/>
          </a:prstGeom>
          <a:solidFill>
            <a:schemeClr val="bg1"/>
          </a:solidFill>
          <a:ln>
            <a:solidFill>
              <a:schemeClr val="tx1"/>
            </a:solidFill>
          </a:ln>
        </p:spPr>
        <p:txBody>
          <a:bodyPr wrap="none" rtlCol="0">
            <a:spAutoFit/>
          </a:bodyPr>
          <a:lstStyle/>
          <a:p>
            <a:r>
              <a:rPr lang="bg-BG" dirty="0"/>
              <a:t>Директна АТБиотична терапия</a:t>
            </a:r>
          </a:p>
          <a:p>
            <a:r>
              <a:rPr lang="bg-BG" dirty="0"/>
              <a:t>Контрол на източника**</a:t>
            </a:r>
          </a:p>
        </p:txBody>
      </p:sp>
      <p:sp>
        <p:nvSpPr>
          <p:cNvPr id="14" name="TextBox 13"/>
          <p:cNvSpPr txBox="1"/>
          <p:nvPr/>
        </p:nvSpPr>
        <p:spPr>
          <a:xfrm>
            <a:off x="6859361" y="2368477"/>
            <a:ext cx="444352" cy="369332"/>
          </a:xfrm>
          <a:prstGeom prst="rect">
            <a:avLst/>
          </a:prstGeom>
          <a:solidFill>
            <a:schemeClr val="bg1"/>
          </a:solidFill>
          <a:ln>
            <a:solidFill>
              <a:schemeClr val="tx1"/>
            </a:solidFill>
          </a:ln>
        </p:spPr>
        <p:txBody>
          <a:bodyPr wrap="none" rtlCol="0">
            <a:spAutoFit/>
          </a:bodyPr>
          <a:lstStyle/>
          <a:p>
            <a:r>
              <a:rPr lang="bg-BG" dirty="0"/>
              <a:t>Да</a:t>
            </a:r>
          </a:p>
        </p:txBody>
      </p:sp>
      <p:sp>
        <p:nvSpPr>
          <p:cNvPr id="15" name="TextBox 14"/>
          <p:cNvSpPr txBox="1"/>
          <p:nvPr/>
        </p:nvSpPr>
        <p:spPr>
          <a:xfrm>
            <a:off x="5042048" y="4243061"/>
            <a:ext cx="444352" cy="369332"/>
          </a:xfrm>
          <a:prstGeom prst="rect">
            <a:avLst/>
          </a:prstGeom>
          <a:solidFill>
            <a:schemeClr val="bg1"/>
          </a:solidFill>
          <a:ln>
            <a:solidFill>
              <a:schemeClr val="tx1"/>
            </a:solidFill>
          </a:ln>
        </p:spPr>
        <p:txBody>
          <a:bodyPr wrap="none" rtlCol="0">
            <a:spAutoFit/>
          </a:bodyPr>
          <a:lstStyle/>
          <a:p>
            <a:r>
              <a:rPr lang="bg-BG" dirty="0"/>
              <a:t>Да</a:t>
            </a:r>
          </a:p>
        </p:txBody>
      </p:sp>
      <p:sp>
        <p:nvSpPr>
          <p:cNvPr id="18" name="TextBox 17"/>
          <p:cNvSpPr txBox="1"/>
          <p:nvPr/>
        </p:nvSpPr>
        <p:spPr>
          <a:xfrm>
            <a:off x="6350600" y="1626273"/>
            <a:ext cx="2233817" cy="369332"/>
          </a:xfrm>
          <a:prstGeom prst="rect">
            <a:avLst/>
          </a:prstGeom>
          <a:solidFill>
            <a:schemeClr val="bg1"/>
          </a:solidFill>
          <a:ln>
            <a:solidFill>
              <a:schemeClr val="tx1"/>
            </a:solidFill>
          </a:ln>
        </p:spPr>
        <p:txBody>
          <a:bodyPr wrap="none" rtlCol="0">
            <a:spAutoFit/>
          </a:bodyPr>
          <a:lstStyle/>
          <a:p>
            <a:r>
              <a:rPr lang="bg-BG" dirty="0"/>
              <a:t>Локално възпаление</a:t>
            </a:r>
          </a:p>
        </p:txBody>
      </p:sp>
      <p:sp>
        <p:nvSpPr>
          <p:cNvPr id="19" name="TextBox 18"/>
          <p:cNvSpPr txBox="1"/>
          <p:nvPr/>
        </p:nvSpPr>
        <p:spPr>
          <a:xfrm>
            <a:off x="4038601" y="5325070"/>
            <a:ext cx="5029200" cy="923330"/>
          </a:xfrm>
          <a:prstGeom prst="rect">
            <a:avLst/>
          </a:prstGeom>
          <a:solidFill>
            <a:schemeClr val="bg1"/>
          </a:solidFill>
          <a:ln>
            <a:solidFill>
              <a:schemeClr val="tx1"/>
            </a:solidFill>
          </a:ln>
        </p:spPr>
        <p:txBody>
          <a:bodyPr wrap="square" rtlCol="0">
            <a:spAutoFit/>
          </a:bodyPr>
          <a:lstStyle/>
          <a:p>
            <a:r>
              <a:rPr lang="bg-BG" dirty="0"/>
              <a:t>*Основано на анамнезата и клиничното изследване.</a:t>
            </a:r>
          </a:p>
          <a:p>
            <a:r>
              <a:rPr lang="bg-BG" dirty="0"/>
              <a:t>**Налагат се допълнителни изследвания.</a:t>
            </a:r>
          </a:p>
        </p:txBody>
      </p:sp>
      <p:sp>
        <p:nvSpPr>
          <p:cNvPr id="5" name="TextBox 4"/>
          <p:cNvSpPr txBox="1"/>
          <p:nvPr/>
        </p:nvSpPr>
        <p:spPr>
          <a:xfrm>
            <a:off x="4172075" y="661916"/>
            <a:ext cx="1154483" cy="369332"/>
          </a:xfrm>
          <a:prstGeom prst="rect">
            <a:avLst/>
          </a:prstGeom>
          <a:solidFill>
            <a:schemeClr val="bg1"/>
          </a:solidFill>
          <a:ln>
            <a:solidFill>
              <a:schemeClr val="tx1"/>
            </a:solidFill>
          </a:ln>
        </p:spPr>
        <p:txBody>
          <a:bodyPr wrap="none" rtlCol="0">
            <a:spAutoFit/>
          </a:bodyPr>
          <a:lstStyle/>
          <a:p>
            <a:r>
              <a:rPr lang="bg-BG" dirty="0"/>
              <a:t>Анамнеза</a:t>
            </a:r>
          </a:p>
        </p:txBody>
      </p:sp>
      <p:cxnSp>
        <p:nvCxnSpPr>
          <p:cNvPr id="22" name="Straight Connector 21"/>
          <p:cNvCxnSpPr>
            <a:stCxn id="5" idx="3"/>
            <a:endCxn id="6" idx="1"/>
          </p:cNvCxnSpPr>
          <p:nvPr/>
        </p:nvCxnSpPr>
        <p:spPr>
          <a:xfrm>
            <a:off x="5326558" y="846582"/>
            <a:ext cx="1024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60925" y="3105834"/>
            <a:ext cx="3010696" cy="646331"/>
          </a:xfrm>
          <a:prstGeom prst="rect">
            <a:avLst/>
          </a:prstGeom>
          <a:solidFill>
            <a:schemeClr val="bg1"/>
          </a:solidFill>
          <a:ln>
            <a:solidFill>
              <a:schemeClr val="tx1"/>
            </a:solidFill>
          </a:ln>
        </p:spPr>
        <p:txBody>
          <a:bodyPr wrap="none" rtlCol="0">
            <a:spAutoFit/>
          </a:bodyPr>
          <a:lstStyle/>
          <a:p>
            <a:r>
              <a:rPr lang="bg-BG" dirty="0"/>
              <a:t>Таргетни* микробиологични</a:t>
            </a:r>
          </a:p>
          <a:p>
            <a:pPr algn="ctr"/>
            <a:r>
              <a:rPr lang="bg-BG" dirty="0"/>
              <a:t>изследвания</a:t>
            </a:r>
          </a:p>
        </p:txBody>
      </p:sp>
      <p:cxnSp>
        <p:nvCxnSpPr>
          <p:cNvPr id="32" name="Straight Connector 31"/>
          <p:cNvCxnSpPr/>
          <p:nvPr/>
        </p:nvCxnSpPr>
        <p:spPr>
          <a:xfrm>
            <a:off x="1746176" y="2553143"/>
            <a:ext cx="0" cy="31591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8" idx="1"/>
            <a:endCxn id="16" idx="3"/>
          </p:cNvCxnSpPr>
          <p:nvPr/>
        </p:nvCxnSpPr>
        <p:spPr>
          <a:xfrm flipH="1">
            <a:off x="1968352" y="2553143"/>
            <a:ext cx="79308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524000" y="2368477"/>
            <a:ext cx="444352" cy="369332"/>
          </a:xfrm>
          <a:prstGeom prst="rect">
            <a:avLst/>
          </a:prstGeom>
          <a:solidFill>
            <a:schemeClr val="bg1"/>
          </a:solidFill>
          <a:ln>
            <a:solidFill>
              <a:schemeClr val="tx1"/>
            </a:solidFill>
          </a:ln>
        </p:spPr>
        <p:txBody>
          <a:bodyPr wrap="none" rtlCol="0">
            <a:spAutoFit/>
          </a:bodyPr>
          <a:lstStyle/>
          <a:p>
            <a:r>
              <a:rPr lang="bg-BG" dirty="0"/>
              <a:t>Не</a:t>
            </a:r>
          </a:p>
        </p:txBody>
      </p:sp>
      <p:sp>
        <p:nvSpPr>
          <p:cNvPr id="9" name="TextBox 8"/>
          <p:cNvSpPr txBox="1"/>
          <p:nvPr/>
        </p:nvSpPr>
        <p:spPr>
          <a:xfrm>
            <a:off x="1002963" y="3163836"/>
            <a:ext cx="2654637" cy="646331"/>
          </a:xfrm>
          <a:prstGeom prst="rect">
            <a:avLst/>
          </a:prstGeom>
          <a:solidFill>
            <a:schemeClr val="bg1"/>
          </a:solidFill>
          <a:ln>
            <a:solidFill>
              <a:schemeClr val="tx1"/>
            </a:solidFill>
          </a:ln>
        </p:spPr>
        <p:txBody>
          <a:bodyPr wrap="none" rtlCol="0">
            <a:spAutoFit/>
          </a:bodyPr>
          <a:lstStyle/>
          <a:p>
            <a:r>
              <a:rPr lang="bg-BG" dirty="0"/>
              <a:t>Биомаркери, процедури,</a:t>
            </a:r>
          </a:p>
          <a:p>
            <a:r>
              <a:rPr lang="bg-BG" dirty="0"/>
              <a:t>образни изследвания</a:t>
            </a:r>
          </a:p>
        </p:txBody>
      </p:sp>
      <p:sp>
        <p:nvSpPr>
          <p:cNvPr id="10" name="TextBox 9"/>
          <p:cNvSpPr txBox="1"/>
          <p:nvPr/>
        </p:nvSpPr>
        <p:spPr>
          <a:xfrm>
            <a:off x="976069" y="4238091"/>
            <a:ext cx="3743075" cy="369332"/>
          </a:xfrm>
          <a:prstGeom prst="rect">
            <a:avLst/>
          </a:prstGeom>
          <a:solidFill>
            <a:schemeClr val="bg1"/>
          </a:solidFill>
          <a:ln>
            <a:solidFill>
              <a:schemeClr val="tx1"/>
            </a:solidFill>
          </a:ln>
        </p:spPr>
        <p:txBody>
          <a:bodyPr wrap="square" rtlCol="0">
            <a:spAutoFit/>
          </a:bodyPr>
          <a:lstStyle/>
          <a:p>
            <a:r>
              <a:rPr lang="bg-BG" dirty="0"/>
              <a:t>Изяснен ли източника на инфекция?</a:t>
            </a:r>
          </a:p>
        </p:txBody>
      </p:sp>
      <p:sp>
        <p:nvSpPr>
          <p:cNvPr id="17" name="TextBox 16"/>
          <p:cNvSpPr txBox="1"/>
          <p:nvPr/>
        </p:nvSpPr>
        <p:spPr>
          <a:xfrm>
            <a:off x="1524000" y="4800600"/>
            <a:ext cx="444352" cy="369332"/>
          </a:xfrm>
          <a:prstGeom prst="rect">
            <a:avLst/>
          </a:prstGeom>
          <a:solidFill>
            <a:schemeClr val="bg1"/>
          </a:solidFill>
          <a:ln>
            <a:solidFill>
              <a:schemeClr val="tx1"/>
            </a:solidFill>
          </a:ln>
        </p:spPr>
        <p:txBody>
          <a:bodyPr wrap="none" rtlCol="0">
            <a:spAutoFit/>
          </a:bodyPr>
          <a:lstStyle/>
          <a:p>
            <a:r>
              <a:rPr lang="bg-BG" dirty="0"/>
              <a:t>Не</a:t>
            </a:r>
          </a:p>
        </p:txBody>
      </p:sp>
      <p:sp>
        <p:nvSpPr>
          <p:cNvPr id="13" name="TextBox 12"/>
          <p:cNvSpPr txBox="1"/>
          <p:nvPr/>
        </p:nvSpPr>
        <p:spPr>
          <a:xfrm>
            <a:off x="976070" y="5334000"/>
            <a:ext cx="2600455" cy="923330"/>
          </a:xfrm>
          <a:prstGeom prst="rect">
            <a:avLst/>
          </a:prstGeom>
          <a:solidFill>
            <a:schemeClr val="bg1"/>
          </a:solidFill>
          <a:ln>
            <a:solidFill>
              <a:schemeClr val="tx1"/>
            </a:solidFill>
          </a:ln>
        </p:spPr>
        <p:txBody>
          <a:bodyPr wrap="none" rtlCol="0">
            <a:spAutoFit/>
          </a:bodyPr>
          <a:lstStyle/>
          <a:p>
            <a:r>
              <a:rPr lang="bg-BG" dirty="0"/>
              <a:t>Разширени изследвания</a:t>
            </a:r>
          </a:p>
          <a:p>
            <a:r>
              <a:rPr lang="bg-BG" dirty="0"/>
              <a:t>Алтернативни диагнози</a:t>
            </a:r>
          </a:p>
          <a:p>
            <a:r>
              <a:rPr lang="bg-BG" dirty="0"/>
              <a:t>КАТ на цялото тяло</a:t>
            </a:r>
          </a:p>
        </p:txBody>
      </p:sp>
    </p:spTree>
    <p:extLst>
      <p:ext uri="{BB962C8B-B14F-4D97-AF65-F5344CB8AC3E}">
        <p14:creationId xmlns:p14="http://schemas.microsoft.com/office/powerpoint/2010/main" val="1189240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7134" y="0"/>
            <a:ext cx="7696200" cy="1143000"/>
          </a:xfrm>
        </p:spPr>
        <p:txBody>
          <a:bodyPr/>
          <a:lstStyle/>
          <a:p>
            <a:pPr algn="r"/>
            <a:r>
              <a:rPr lang="bg-BG" dirty="0"/>
              <a:t>Спешност </a:t>
            </a:r>
            <a:br>
              <a:rPr lang="bg-BG" dirty="0"/>
            </a:br>
            <a:r>
              <a:rPr lang="bg-BG" dirty="0"/>
              <a:t>на хирургичните процедури</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08031537"/>
              </p:ext>
            </p:extLst>
          </p:nvPr>
        </p:nvGraphicFramePr>
        <p:xfrm>
          <a:off x="1066800" y="1718238"/>
          <a:ext cx="8001000" cy="4453962"/>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764843">
                <a:tc>
                  <a:txBody>
                    <a:bodyPr/>
                    <a:lstStyle/>
                    <a:p>
                      <a:pPr algn="ctr"/>
                      <a:r>
                        <a:rPr lang="bg-BG" dirty="0"/>
                        <a:t>Неотложно</a:t>
                      </a:r>
                    </a:p>
                    <a:p>
                      <a:pPr algn="ctr"/>
                      <a:r>
                        <a:rPr lang="bg-BG" dirty="0"/>
                        <a:t>(до 1 </a:t>
                      </a:r>
                      <a:r>
                        <a:rPr lang="en-US" dirty="0"/>
                        <a:t>h</a:t>
                      </a:r>
                      <a:r>
                        <a:rPr lang="bg-BG" dirty="0"/>
                        <a:t> от диагнозата)</a:t>
                      </a:r>
                    </a:p>
                  </a:txBody>
                  <a:tcPr anchor="ctr"/>
                </a:tc>
                <a:tc>
                  <a:txBody>
                    <a:bodyPr/>
                    <a:lstStyle/>
                    <a:p>
                      <a:pPr algn="ctr"/>
                      <a:r>
                        <a:rPr lang="bg-BG" dirty="0"/>
                        <a:t>Спешно</a:t>
                      </a:r>
                    </a:p>
                    <a:p>
                      <a:pPr algn="ctr"/>
                      <a:r>
                        <a:rPr lang="bg-BG" dirty="0"/>
                        <a:t>(до 6 </a:t>
                      </a:r>
                      <a:r>
                        <a:rPr lang="en-US" dirty="0"/>
                        <a:t>h </a:t>
                      </a:r>
                      <a:r>
                        <a:rPr lang="bg-BG" dirty="0"/>
                        <a:t>от диагнозата)</a:t>
                      </a:r>
                    </a:p>
                  </a:txBody>
                  <a:tcPr anchor="ctr"/>
                </a:tc>
                <a:tc>
                  <a:txBody>
                    <a:bodyPr/>
                    <a:lstStyle/>
                    <a:p>
                      <a:pPr algn="ctr"/>
                      <a:r>
                        <a:rPr lang="bg-BG" dirty="0"/>
                        <a:t>Отложено</a:t>
                      </a:r>
                    </a:p>
                  </a:txBody>
                  <a:tcPr anchor="ctr"/>
                </a:tc>
                <a:extLst>
                  <a:ext uri="{0D108BD9-81ED-4DB2-BD59-A6C34878D82A}">
                    <a16:rowId xmlns:a16="http://schemas.microsoft.com/office/drawing/2014/main" val="10000"/>
                  </a:ext>
                </a:extLst>
              </a:tr>
              <a:tr h="1066800">
                <a:tc>
                  <a:txBody>
                    <a:bodyPr/>
                    <a:lstStyle/>
                    <a:p>
                      <a:r>
                        <a:rPr lang="bg-BG" dirty="0"/>
                        <a:t>Некроза на кожата или меките тъкани – премахване на инфекцията</a:t>
                      </a:r>
                    </a:p>
                  </a:txBody>
                  <a:tcPr anchor="ctr"/>
                </a:tc>
                <a:tc>
                  <a:txBody>
                    <a:bodyPr/>
                    <a:lstStyle/>
                    <a:p>
                      <a:r>
                        <a:rPr lang="bg-BG" dirty="0"/>
                        <a:t>Перитонит</a:t>
                      </a:r>
                      <a:r>
                        <a:rPr lang="bg-BG" baseline="0" dirty="0"/>
                        <a:t> с излив от ГИТракт</a:t>
                      </a:r>
                      <a:endParaRPr lang="bg-BG"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g-BG" dirty="0"/>
                        <a:t>Инфектирана некроза на задстомашната жлеза</a:t>
                      </a:r>
                    </a:p>
                  </a:txBody>
                  <a:tcPr anchor="ctr"/>
                </a:tc>
                <a:extLst>
                  <a:ext uri="{0D108BD9-81ED-4DB2-BD59-A6C34878D82A}">
                    <a16:rowId xmlns:a16="http://schemas.microsoft.com/office/drawing/2014/main" val="10001"/>
                  </a:ext>
                </a:extLst>
              </a:tr>
              <a:tr h="764843">
                <a:tc>
                  <a:txBody>
                    <a:bodyPr/>
                    <a:lstStyle/>
                    <a:p>
                      <a:r>
                        <a:rPr lang="bg-BG" dirty="0"/>
                        <a:t>Премахване на ЦВИзточник</a:t>
                      </a:r>
                    </a:p>
                  </a:txBody>
                  <a:tcPr anchor="ctr"/>
                </a:tc>
                <a:tc>
                  <a:txBody>
                    <a:bodyPr/>
                    <a:lstStyle/>
                    <a:p>
                      <a:r>
                        <a:rPr lang="bg-BG" dirty="0"/>
                        <a:t>Коремен абсцес</a:t>
                      </a:r>
                    </a:p>
                  </a:txBody>
                  <a:tcPr anchor="ctr"/>
                </a:tc>
                <a:tc>
                  <a:txBody>
                    <a:bodyPr/>
                    <a:lstStyle/>
                    <a:p>
                      <a:endParaRPr lang="bg-BG" dirty="0"/>
                    </a:p>
                  </a:txBody>
                  <a:tcPr/>
                </a:tc>
                <a:extLst>
                  <a:ext uri="{0D108BD9-81ED-4DB2-BD59-A6C34878D82A}">
                    <a16:rowId xmlns:a16="http://schemas.microsoft.com/office/drawing/2014/main" val="10002"/>
                  </a:ext>
                </a:extLst>
              </a:tr>
              <a:tr h="764843">
                <a:tc>
                  <a:txBody>
                    <a:bodyPr/>
                    <a:lstStyle/>
                    <a:p>
                      <a:r>
                        <a:rPr lang="bg-BG" dirty="0"/>
                        <a:t>Дренаж на раневи абсцес</a:t>
                      </a:r>
                    </a:p>
                  </a:txBody>
                  <a:tcPr anchor="ctr"/>
                </a:tc>
                <a:tc>
                  <a:txBody>
                    <a:bodyPr/>
                    <a:lstStyle/>
                    <a:p>
                      <a:r>
                        <a:rPr lang="bg-BG" dirty="0"/>
                        <a:t>Холецистит</a:t>
                      </a:r>
                    </a:p>
                  </a:txBody>
                  <a:tcPr anchor="ctr"/>
                </a:tc>
                <a:tc>
                  <a:txBody>
                    <a:bodyPr/>
                    <a:lstStyle/>
                    <a:p>
                      <a:endParaRPr lang="bg-BG"/>
                    </a:p>
                  </a:txBody>
                  <a:tcPr/>
                </a:tc>
                <a:extLst>
                  <a:ext uri="{0D108BD9-81ED-4DB2-BD59-A6C34878D82A}">
                    <a16:rowId xmlns:a16="http://schemas.microsoft.com/office/drawing/2014/main" val="10003"/>
                  </a:ext>
                </a:extLst>
              </a:tr>
              <a:tr h="1092633">
                <a:tc>
                  <a:txBody>
                    <a:bodyPr/>
                    <a:lstStyle/>
                    <a:p>
                      <a:r>
                        <a:rPr lang="bg-BG" dirty="0"/>
                        <a:t>Перитонит със</a:t>
                      </a:r>
                      <a:r>
                        <a:rPr lang="bg-BG" baseline="0" dirty="0"/>
                        <a:t> синдром на коремния компартимент</a:t>
                      </a:r>
                      <a:endParaRPr lang="bg-BG" dirty="0"/>
                    </a:p>
                  </a:txBody>
                  <a:tcPr anchor="ctr"/>
                </a:tc>
                <a:tc>
                  <a:txBody>
                    <a:bodyPr/>
                    <a:lstStyle/>
                    <a:p>
                      <a:r>
                        <a:rPr lang="bg-BG" dirty="0"/>
                        <a:t>Дренаж на емпием</a:t>
                      </a:r>
                    </a:p>
                  </a:txBody>
                  <a:tcPr anchor="ctr"/>
                </a:tc>
                <a:tc>
                  <a:txBody>
                    <a:bodyPr/>
                    <a:lstStyle/>
                    <a:p>
                      <a:endParaRPr lang="bg-BG"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97078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362200" y="0"/>
            <a:ext cx="6781800" cy="1143000"/>
          </a:xfrm>
        </p:spPr>
        <p:txBody>
          <a:bodyPr/>
          <a:lstStyle/>
          <a:p>
            <a:pPr eaLnBrk="1" hangingPunct="1">
              <a:defRPr/>
            </a:pPr>
            <a:r>
              <a:rPr lang="bg-BG" dirty="0"/>
              <a:t>Инфузионно лечение при сепсис</a:t>
            </a:r>
            <a:endParaRPr lang="en-US" dirty="0"/>
          </a:p>
        </p:txBody>
      </p:sp>
      <p:sp>
        <p:nvSpPr>
          <p:cNvPr id="52227" name="Rectangle 3"/>
          <p:cNvSpPr>
            <a:spLocks noGrp="1" noChangeArrowheads="1"/>
          </p:cNvSpPr>
          <p:nvPr>
            <p:ph type="body" idx="1"/>
          </p:nvPr>
        </p:nvSpPr>
        <p:spPr>
          <a:xfrm>
            <a:off x="990600" y="1600200"/>
            <a:ext cx="7937500" cy="4191000"/>
          </a:xfrm>
        </p:spPr>
        <p:txBody>
          <a:bodyPr>
            <a:noAutofit/>
          </a:bodyPr>
          <a:lstStyle/>
          <a:p>
            <a:r>
              <a:rPr lang="bg-BG" dirty="0"/>
              <a:t>Кристалоидните разтвори са инфузии на избор.</a:t>
            </a:r>
          </a:p>
          <a:p>
            <a:pPr algn="just"/>
            <a:r>
              <a:rPr lang="bg-BG" dirty="0"/>
              <a:t>След началната инфузия се препоръчва се обемно натоварване, докато има тенденция на подобряване на параметрите на кръвообращението. </a:t>
            </a:r>
            <a:r>
              <a:rPr lang="bg-BG" altLang="bg-BG" dirty="0"/>
              <a:t>Оценката става на база на проследяване на: СЧ, АКН, ЦВН, ехокардиография, поставяне на катетър на </a:t>
            </a:r>
            <a:r>
              <a:rPr lang="en-US" altLang="bg-BG" dirty="0"/>
              <a:t>Swan-Ganz</a:t>
            </a:r>
            <a:r>
              <a:rPr lang="bg-BG" altLang="bg-BG" dirty="0"/>
              <a:t>.</a:t>
            </a:r>
          </a:p>
          <a:p>
            <a:pPr algn="just"/>
            <a:r>
              <a:rPr lang="en-US" dirty="0"/>
              <a:t>Albumin </a:t>
            </a:r>
            <a:r>
              <a:rPr lang="bg-BG" dirty="0"/>
              <a:t>се прилага само ако не е възможно стабилизиране на кръвообращението с кристалоидни разтвори.</a:t>
            </a:r>
          </a:p>
          <a:p>
            <a:pPr algn="just"/>
            <a:r>
              <a:rPr lang="bg-BG" dirty="0"/>
              <a:t>Не се препоръчва приложението на разтвори със съдържание на Н</a:t>
            </a:r>
            <a:r>
              <a:rPr lang="en-US" dirty="0" err="1"/>
              <a:t>ydroxyethyl</a:t>
            </a:r>
            <a:r>
              <a:rPr lang="bg-BG" dirty="0"/>
              <a:t>.</a:t>
            </a:r>
          </a:p>
        </p:txBody>
      </p:sp>
    </p:spTree>
    <p:extLst>
      <p:ext uri="{BB962C8B-B14F-4D97-AF65-F5344CB8AC3E}">
        <p14:creationId xmlns:p14="http://schemas.microsoft.com/office/powerpoint/2010/main" val="597098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371600"/>
            <a:ext cx="8009897" cy="4800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523620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58614"/>
            <a:ext cx="6624736" cy="850106"/>
          </a:xfrm>
        </p:spPr>
        <p:txBody>
          <a:bodyPr>
            <a:noAutofit/>
          </a:bodyPr>
          <a:lstStyle/>
          <a:p>
            <a:r>
              <a:rPr lang="bg-BG" sz="3200" dirty="0"/>
              <a:t>Инфузионно лечение при септичен шок при възрастни</a:t>
            </a:r>
          </a:p>
        </p:txBody>
      </p:sp>
      <p:sp>
        <p:nvSpPr>
          <p:cNvPr id="3" name="Rounded Rectangle 2"/>
          <p:cNvSpPr/>
          <p:nvPr/>
        </p:nvSpPr>
        <p:spPr>
          <a:xfrm>
            <a:off x="2299556" y="1088740"/>
            <a:ext cx="432048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2000" dirty="0"/>
              <a:t>Сепсис индуицирана хипотензия или лактат ≥ 4 </a:t>
            </a:r>
            <a:r>
              <a:rPr lang="en-US" sz="2000" dirty="0" err="1"/>
              <a:t>mmol</a:t>
            </a:r>
            <a:r>
              <a:rPr lang="en-US" sz="2000" dirty="0"/>
              <a:t>/l</a:t>
            </a:r>
            <a:endParaRPr lang="bg-BG" sz="2000" dirty="0"/>
          </a:p>
        </p:txBody>
      </p:sp>
      <p:sp>
        <p:nvSpPr>
          <p:cNvPr id="5" name="Rounded Rectangle 4"/>
          <p:cNvSpPr/>
          <p:nvPr/>
        </p:nvSpPr>
        <p:spPr>
          <a:xfrm>
            <a:off x="128664" y="2209056"/>
            <a:ext cx="2283096" cy="15757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b="1" dirty="0"/>
              <a:t>НЯМА </a:t>
            </a:r>
            <a:r>
              <a:rPr lang="bg-BG" dirty="0"/>
              <a:t>Кислородолечение с висок поток</a:t>
            </a:r>
          </a:p>
          <a:p>
            <a:pPr algn="ctr"/>
            <a:r>
              <a:rPr lang="bg-BG" b="1" dirty="0"/>
              <a:t>НЯМА </a:t>
            </a:r>
            <a:r>
              <a:rPr lang="bg-BG" dirty="0"/>
              <a:t>ХБН на диализа или ХСН </a:t>
            </a:r>
            <a:endParaRPr lang="bg-BG" b="1" dirty="0"/>
          </a:p>
        </p:txBody>
      </p:sp>
      <p:sp>
        <p:nvSpPr>
          <p:cNvPr id="6" name="Rounded Rectangle 5"/>
          <p:cNvSpPr/>
          <p:nvPr/>
        </p:nvSpPr>
        <p:spPr>
          <a:xfrm>
            <a:off x="179512" y="4149080"/>
            <a:ext cx="2232248" cy="11616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a:t>Бързо инфузиране на 30 </a:t>
            </a:r>
            <a:r>
              <a:rPr lang="en-US" dirty="0"/>
              <a:t>ml/kg iv </a:t>
            </a:r>
            <a:r>
              <a:rPr lang="bg-BG" dirty="0"/>
              <a:t>кристалоидни разтвори*</a:t>
            </a:r>
          </a:p>
        </p:txBody>
      </p:sp>
      <p:sp>
        <p:nvSpPr>
          <p:cNvPr id="7" name="Rounded Rectangle 6"/>
          <p:cNvSpPr/>
          <p:nvPr/>
        </p:nvSpPr>
        <p:spPr>
          <a:xfrm>
            <a:off x="2667804" y="2209056"/>
            <a:ext cx="3520008"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a:t>Пневмония или ОБУ, налагащо кислородолечение с висок поток</a:t>
            </a:r>
          </a:p>
        </p:txBody>
      </p:sp>
      <p:sp>
        <p:nvSpPr>
          <p:cNvPr id="8" name="Rounded Rectangle 7"/>
          <p:cNvSpPr/>
          <p:nvPr/>
        </p:nvSpPr>
        <p:spPr>
          <a:xfrm>
            <a:off x="4716016" y="3382321"/>
            <a:ext cx="2016223"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a:t>Нуждае се от ЕТИ и механична вентилация</a:t>
            </a:r>
          </a:p>
        </p:txBody>
      </p:sp>
      <p:sp>
        <p:nvSpPr>
          <p:cNvPr id="9" name="Rounded Rectangle 8"/>
          <p:cNvSpPr/>
          <p:nvPr/>
        </p:nvSpPr>
        <p:spPr>
          <a:xfrm>
            <a:off x="2667804" y="3382321"/>
            <a:ext cx="1944216"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a:t>Не се нуждае от ЕТИ и механична вентилация</a:t>
            </a:r>
          </a:p>
        </p:txBody>
      </p:sp>
      <p:sp>
        <p:nvSpPr>
          <p:cNvPr id="10" name="Rounded Rectangle 9"/>
          <p:cNvSpPr/>
          <p:nvPr/>
        </p:nvSpPr>
        <p:spPr>
          <a:xfrm>
            <a:off x="2483768" y="4556828"/>
            <a:ext cx="2128252" cy="12484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a:t>ЕТИ и механична вентилация за улесняване на инфузията</a:t>
            </a:r>
          </a:p>
        </p:txBody>
      </p:sp>
      <p:sp>
        <p:nvSpPr>
          <p:cNvPr id="11" name="Rounded Rectangle 10"/>
          <p:cNvSpPr/>
          <p:nvPr/>
        </p:nvSpPr>
        <p:spPr>
          <a:xfrm>
            <a:off x="2562363" y="5877272"/>
            <a:ext cx="2657709"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a:t>Инфузия на 30 </a:t>
            </a:r>
            <a:r>
              <a:rPr lang="en-US" dirty="0"/>
              <a:t>ml/kg  </a:t>
            </a:r>
            <a:r>
              <a:rPr lang="bg-BG" dirty="0"/>
              <a:t>при често проследяване на оксигенацията</a:t>
            </a:r>
          </a:p>
        </p:txBody>
      </p:sp>
      <p:sp>
        <p:nvSpPr>
          <p:cNvPr id="12" name="Rounded Rectangle 11"/>
          <p:cNvSpPr/>
          <p:nvPr/>
        </p:nvSpPr>
        <p:spPr>
          <a:xfrm>
            <a:off x="5086357" y="4581128"/>
            <a:ext cx="1789899" cy="888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a:t>Бърза инфузия на 30 </a:t>
            </a:r>
            <a:r>
              <a:rPr lang="en-US" dirty="0"/>
              <a:t>ml/kg  </a:t>
            </a:r>
            <a:r>
              <a:rPr lang="bg-BG" dirty="0"/>
              <a:t>кристалоиди*</a:t>
            </a:r>
          </a:p>
        </p:txBody>
      </p:sp>
      <p:sp>
        <p:nvSpPr>
          <p:cNvPr id="13" name="Rounded Rectangle 12"/>
          <p:cNvSpPr/>
          <p:nvPr/>
        </p:nvSpPr>
        <p:spPr>
          <a:xfrm>
            <a:off x="6931523" y="3479658"/>
            <a:ext cx="1994674" cy="1173478"/>
          </a:xfrm>
          <a:prstGeom prst="roundRect">
            <a:avLst/>
          </a:prstGeom>
          <a:gradFill flip="none" rotWithShape="1">
            <a:gsLst>
              <a:gs pos="58335">
                <a:schemeClr val="bg1"/>
              </a:gs>
              <a:gs pos="78350">
                <a:schemeClr val="bg1"/>
              </a:gs>
              <a:gs pos="0">
                <a:srgbClr val="FF0000"/>
              </a:gs>
              <a:gs pos="50000">
                <a:schemeClr val="bg1"/>
              </a:gs>
              <a:gs pos="100000">
                <a:schemeClr val="accent1">
                  <a:tint val="23500"/>
                  <a:satMod val="16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a:solidFill>
                  <a:schemeClr val="tx1"/>
                </a:solidFill>
              </a:rPr>
              <a:t>Общо на 30 </a:t>
            </a:r>
            <a:r>
              <a:rPr lang="en-US" dirty="0">
                <a:solidFill>
                  <a:schemeClr val="tx1"/>
                </a:solidFill>
              </a:rPr>
              <a:t>ml/kg  </a:t>
            </a:r>
            <a:r>
              <a:rPr lang="bg-BG" dirty="0">
                <a:solidFill>
                  <a:schemeClr val="tx1"/>
                </a:solidFill>
              </a:rPr>
              <a:t>при често проследяване на оксигенацията</a:t>
            </a:r>
          </a:p>
        </p:txBody>
      </p:sp>
      <p:sp>
        <p:nvSpPr>
          <p:cNvPr id="14" name="Rounded Rectangle 13"/>
          <p:cNvSpPr/>
          <p:nvPr/>
        </p:nvSpPr>
        <p:spPr>
          <a:xfrm>
            <a:off x="6930451" y="2209056"/>
            <a:ext cx="1907704" cy="792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a:solidFill>
                  <a:schemeClr val="tx1"/>
                </a:solidFill>
              </a:rPr>
              <a:t>ХБН на диализа или ХСН</a:t>
            </a:r>
          </a:p>
        </p:txBody>
      </p:sp>
      <p:sp>
        <p:nvSpPr>
          <p:cNvPr id="4" name="Right Arrow 3"/>
          <p:cNvSpPr/>
          <p:nvPr/>
        </p:nvSpPr>
        <p:spPr>
          <a:xfrm rot="8009532">
            <a:off x="1907704" y="1880828"/>
            <a:ext cx="28803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6" name="Right Arrow 15"/>
          <p:cNvSpPr/>
          <p:nvPr/>
        </p:nvSpPr>
        <p:spPr>
          <a:xfrm rot="5400000">
            <a:off x="4383444" y="1966494"/>
            <a:ext cx="152704"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7" name="Right Arrow 16"/>
          <p:cNvSpPr/>
          <p:nvPr/>
        </p:nvSpPr>
        <p:spPr>
          <a:xfrm rot="2216200">
            <a:off x="6787505" y="1890142"/>
            <a:ext cx="288032"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8" name="Right Arrow 17"/>
          <p:cNvSpPr/>
          <p:nvPr/>
        </p:nvSpPr>
        <p:spPr>
          <a:xfrm rot="5400000">
            <a:off x="3563560" y="3118622"/>
            <a:ext cx="152704"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9" name="Right Arrow 18"/>
          <p:cNvSpPr/>
          <p:nvPr/>
        </p:nvSpPr>
        <p:spPr>
          <a:xfrm rot="5400000">
            <a:off x="5629774" y="3118622"/>
            <a:ext cx="152704"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0" name="Right Arrow 19"/>
          <p:cNvSpPr/>
          <p:nvPr/>
        </p:nvSpPr>
        <p:spPr>
          <a:xfrm rot="5400000">
            <a:off x="3546606" y="4342758"/>
            <a:ext cx="152704"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1" name="Right Arrow 20"/>
          <p:cNvSpPr/>
          <p:nvPr/>
        </p:nvSpPr>
        <p:spPr>
          <a:xfrm rot="5400000">
            <a:off x="5629774" y="4342758"/>
            <a:ext cx="152704"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5" name="Curved Right Arrow 14"/>
          <p:cNvSpPr/>
          <p:nvPr/>
        </p:nvSpPr>
        <p:spPr>
          <a:xfrm>
            <a:off x="1763688" y="5517232"/>
            <a:ext cx="678380" cy="85194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tx1"/>
              </a:solidFill>
            </a:endParaRPr>
          </a:p>
        </p:txBody>
      </p:sp>
      <p:sp>
        <p:nvSpPr>
          <p:cNvPr id="23" name="Right Arrow 22"/>
          <p:cNvSpPr/>
          <p:nvPr/>
        </p:nvSpPr>
        <p:spPr>
          <a:xfrm rot="5400000">
            <a:off x="7812722" y="3166659"/>
            <a:ext cx="251304"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2" name="TextBox 21"/>
          <p:cNvSpPr txBox="1"/>
          <p:nvPr/>
        </p:nvSpPr>
        <p:spPr>
          <a:xfrm>
            <a:off x="843685" y="5620598"/>
            <a:ext cx="853054" cy="369332"/>
          </a:xfrm>
          <a:prstGeom prst="rect">
            <a:avLst/>
          </a:prstGeom>
          <a:noFill/>
        </p:spPr>
        <p:txBody>
          <a:bodyPr wrap="none" rtlCol="0">
            <a:spAutoFit/>
          </a:bodyPr>
          <a:lstStyle/>
          <a:p>
            <a:r>
              <a:rPr lang="bg-BG" dirty="0"/>
              <a:t>Ако </a:t>
            </a:r>
            <a:r>
              <a:rPr lang="bg-BG" b="1" dirty="0"/>
              <a:t>НЕ</a:t>
            </a:r>
          </a:p>
        </p:txBody>
      </p:sp>
      <p:sp>
        <p:nvSpPr>
          <p:cNvPr id="24" name="Down Arrow 23"/>
          <p:cNvSpPr/>
          <p:nvPr/>
        </p:nvSpPr>
        <p:spPr>
          <a:xfrm rot="16200000">
            <a:off x="4708493" y="4986061"/>
            <a:ext cx="288032" cy="3899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7" name="TextBox 26"/>
          <p:cNvSpPr txBox="1"/>
          <p:nvPr/>
        </p:nvSpPr>
        <p:spPr>
          <a:xfrm>
            <a:off x="4572000" y="4437112"/>
            <a:ext cx="543675" cy="646331"/>
          </a:xfrm>
          <a:prstGeom prst="rect">
            <a:avLst/>
          </a:prstGeom>
          <a:noFill/>
        </p:spPr>
        <p:txBody>
          <a:bodyPr wrap="none" rtlCol="0">
            <a:spAutoFit/>
          </a:bodyPr>
          <a:lstStyle/>
          <a:p>
            <a:r>
              <a:rPr lang="bg-BG" dirty="0"/>
              <a:t>Ако</a:t>
            </a:r>
          </a:p>
          <a:p>
            <a:pPr algn="ctr"/>
            <a:r>
              <a:rPr lang="bg-BG" b="1" dirty="0"/>
              <a:t>ДА</a:t>
            </a:r>
          </a:p>
        </p:txBody>
      </p:sp>
      <p:sp>
        <p:nvSpPr>
          <p:cNvPr id="26" name="Right Arrow 25"/>
          <p:cNvSpPr/>
          <p:nvPr/>
        </p:nvSpPr>
        <p:spPr>
          <a:xfrm rot="5400000">
            <a:off x="1283870" y="3840398"/>
            <a:ext cx="152704"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2779194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0"/>
            <a:ext cx="6781800" cy="994122"/>
          </a:xfrm>
        </p:spPr>
        <p:txBody>
          <a:bodyPr>
            <a:normAutofit/>
          </a:bodyPr>
          <a:lstStyle/>
          <a:p>
            <a:r>
              <a:rPr lang="bg-BG" sz="3200" dirty="0"/>
              <a:t>След инфузирането на 30 </a:t>
            </a:r>
            <a:r>
              <a:rPr lang="en-US" sz="3200" dirty="0"/>
              <a:t>ml/kg</a:t>
            </a:r>
            <a:endParaRPr lang="bg-BG" sz="3200" dirty="0"/>
          </a:p>
        </p:txBody>
      </p:sp>
      <p:sp>
        <p:nvSpPr>
          <p:cNvPr id="3" name="Content Placeholder 2"/>
          <p:cNvSpPr>
            <a:spLocks noGrp="1"/>
          </p:cNvSpPr>
          <p:nvPr>
            <p:ph idx="1"/>
          </p:nvPr>
        </p:nvSpPr>
        <p:spPr>
          <a:xfrm>
            <a:off x="914400" y="1295400"/>
            <a:ext cx="8153400" cy="3992563"/>
          </a:xfrm>
        </p:spPr>
        <p:txBody>
          <a:bodyPr>
            <a:noAutofit/>
          </a:bodyPr>
          <a:lstStyle/>
          <a:p>
            <a:pPr algn="just"/>
            <a:r>
              <a:rPr lang="bg-BG" dirty="0"/>
              <a:t>Продължавайте внимателно с инфузионното лечение и приложението на вазоконстриктори за поддържане на тъканната перфузия и минимализирането на интерстициалния оток.</a:t>
            </a:r>
          </a:p>
          <a:p>
            <a:pPr algn="just"/>
            <a:r>
              <a:rPr lang="bg-BG" dirty="0"/>
              <a:t>С цел оптимизиране на прилаган</a:t>
            </a:r>
            <a:r>
              <a:rPr lang="en-US" dirty="0"/>
              <a:t>o</a:t>
            </a:r>
            <a:r>
              <a:rPr lang="bg-BG" dirty="0"/>
              <a:t>то лечение проследявайте:</a:t>
            </a:r>
          </a:p>
          <a:p>
            <a:pPr lvl="1" algn="just"/>
            <a:r>
              <a:rPr lang="bg-BG" dirty="0"/>
              <a:t>Промените в АКН и СЧ;</a:t>
            </a:r>
          </a:p>
          <a:p>
            <a:pPr lvl="1" algn="just"/>
            <a:r>
              <a:rPr lang="bg-BG" dirty="0"/>
              <a:t>Часова диуреза;</a:t>
            </a:r>
          </a:p>
          <a:p>
            <a:pPr lvl="1" algn="just"/>
            <a:r>
              <a:rPr lang="bg-BG" dirty="0"/>
              <a:t>ЦВНалягане и </a:t>
            </a:r>
            <a:r>
              <a:rPr lang="en-US" dirty="0"/>
              <a:t>ScvO</a:t>
            </a:r>
            <a:r>
              <a:rPr lang="en-US" baseline="-25000" dirty="0"/>
              <a:t>2</a:t>
            </a:r>
            <a:r>
              <a:rPr lang="en-US" dirty="0"/>
              <a:t>;</a:t>
            </a:r>
          </a:p>
          <a:p>
            <a:pPr lvl="1" algn="just"/>
            <a:r>
              <a:rPr lang="bg-BG" dirty="0"/>
              <a:t>Колебанията в Пулсовото налягане;</a:t>
            </a:r>
          </a:p>
          <a:p>
            <a:pPr lvl="1" algn="just"/>
            <a:r>
              <a:rPr lang="bg-BG" dirty="0"/>
              <a:t>Клирънс на серумния лактат и отговор на инфузиите;</a:t>
            </a:r>
          </a:p>
          <a:p>
            <a:pPr algn="just"/>
            <a:r>
              <a:rPr lang="bg-BG" dirty="0"/>
              <a:t>При липса на ефект от кристалоидите, включете албумин. </a:t>
            </a:r>
          </a:p>
          <a:p>
            <a:pPr lvl="1" algn="just"/>
            <a:endParaRPr lang="bg-BG" dirty="0"/>
          </a:p>
          <a:p>
            <a:pPr lvl="1" algn="just"/>
            <a:endParaRPr lang="en-US" dirty="0"/>
          </a:p>
          <a:p>
            <a:pPr lvl="1" algn="just"/>
            <a:endParaRPr lang="bg-BG" dirty="0"/>
          </a:p>
          <a:p>
            <a:pPr lvl="1" algn="just"/>
            <a:endParaRPr lang="bg-BG" dirty="0"/>
          </a:p>
          <a:p>
            <a:pPr lvl="1" algn="just"/>
            <a:endParaRPr lang="bg-BG" dirty="0"/>
          </a:p>
          <a:p>
            <a:pPr algn="just"/>
            <a:endParaRPr lang="bg-BG" dirty="0"/>
          </a:p>
        </p:txBody>
      </p:sp>
    </p:spTree>
    <p:extLst>
      <p:ext uri="{BB962C8B-B14F-4D97-AF65-F5344CB8AC3E}">
        <p14:creationId xmlns:p14="http://schemas.microsoft.com/office/powerpoint/2010/main" val="2621463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362200" y="33969"/>
            <a:ext cx="6773537" cy="1143000"/>
          </a:xfrm>
        </p:spPr>
        <p:txBody>
          <a:bodyPr/>
          <a:lstStyle/>
          <a:p>
            <a:pPr eaLnBrk="1" hangingPunct="1">
              <a:defRPr/>
            </a:pPr>
            <a:r>
              <a:rPr lang="bg-BG" dirty="0"/>
              <a:t>Критерии за приложение за вазоконстриктори</a:t>
            </a:r>
            <a:endParaRPr lang="en-US" dirty="0"/>
          </a:p>
        </p:txBody>
      </p:sp>
      <p:sp>
        <p:nvSpPr>
          <p:cNvPr id="51203" name="Rectangle 3"/>
          <p:cNvSpPr>
            <a:spLocks noGrp="1" noChangeArrowheads="1"/>
          </p:cNvSpPr>
          <p:nvPr>
            <p:ph type="body" idx="1"/>
          </p:nvPr>
        </p:nvSpPr>
        <p:spPr>
          <a:xfrm>
            <a:off x="914400" y="1600200"/>
            <a:ext cx="8153400" cy="4724400"/>
          </a:xfrm>
        </p:spPr>
        <p:txBody>
          <a:bodyPr>
            <a:normAutofit/>
          </a:bodyPr>
          <a:lstStyle/>
          <a:p>
            <a:pPr eaLnBrk="1" hangingPunct="1"/>
            <a:r>
              <a:rPr lang="bg-BG" altLang="bg-BG" dirty="0"/>
              <a:t>Адекватно пълнене на сърцето:</a:t>
            </a:r>
          </a:p>
          <a:p>
            <a:pPr lvl="1" eaLnBrk="1" hangingPunct="1"/>
            <a:r>
              <a:rPr lang="bg-BG" altLang="bg-BG" dirty="0"/>
              <a:t>ЦВН – 8-12 </a:t>
            </a:r>
            <a:r>
              <a:rPr lang="en-US" altLang="bg-BG" dirty="0"/>
              <a:t>mm Hg</a:t>
            </a:r>
            <a:endParaRPr lang="bg-BG" altLang="bg-BG" dirty="0"/>
          </a:p>
          <a:p>
            <a:pPr lvl="1" eaLnBrk="1" hangingPunct="1"/>
            <a:r>
              <a:rPr lang="bg-BG" altLang="bg-BG" dirty="0"/>
              <a:t>БКН</a:t>
            </a:r>
            <a:r>
              <a:rPr lang="en-US" altLang="bg-BG" dirty="0"/>
              <a:t> - 12-15</a:t>
            </a:r>
            <a:r>
              <a:rPr lang="bg-BG" altLang="bg-BG" dirty="0"/>
              <a:t> </a:t>
            </a:r>
            <a:r>
              <a:rPr lang="en-US" altLang="bg-BG" dirty="0"/>
              <a:t>mmHg</a:t>
            </a:r>
          </a:p>
          <a:p>
            <a:pPr eaLnBrk="1" hangingPunct="1"/>
            <a:r>
              <a:rPr lang="bg-BG" altLang="bg-BG" dirty="0"/>
              <a:t>Сърдечен индекс </a:t>
            </a:r>
            <a:r>
              <a:rPr lang="en-US" altLang="bg-BG" dirty="0"/>
              <a:t>(</a:t>
            </a:r>
            <a:r>
              <a:rPr lang="bg-BG" altLang="bg-BG" dirty="0"/>
              <a:t>СИ</a:t>
            </a:r>
            <a:r>
              <a:rPr lang="en-US" altLang="bg-BG" dirty="0"/>
              <a:t>) &gt; 3-4 l/min/m</a:t>
            </a:r>
            <a:r>
              <a:rPr lang="en-US" altLang="bg-BG" baseline="30000" dirty="0"/>
              <a:t>2</a:t>
            </a:r>
          </a:p>
          <a:p>
            <a:pPr algn="just" eaLnBrk="1" hangingPunct="1">
              <a:lnSpc>
                <a:spcPct val="110000"/>
              </a:lnSpc>
            </a:pPr>
            <a:r>
              <a:rPr lang="bg-BG" altLang="bg-BG" dirty="0"/>
              <a:t>Кислородно насищане на смесената венозна кръв    </a:t>
            </a:r>
            <a:r>
              <a:rPr lang="en-US" altLang="bg-BG" dirty="0"/>
              <a:t> (SvO</a:t>
            </a:r>
            <a:r>
              <a:rPr lang="en-US" altLang="bg-BG" baseline="-25000" dirty="0"/>
              <a:t>2</a:t>
            </a:r>
            <a:r>
              <a:rPr lang="en-US" altLang="bg-BG" dirty="0"/>
              <a:t>) ≥ 70%</a:t>
            </a:r>
          </a:p>
          <a:p>
            <a:pPr eaLnBrk="1" hangingPunct="1">
              <a:lnSpc>
                <a:spcPct val="110000"/>
              </a:lnSpc>
            </a:pPr>
            <a:r>
              <a:rPr lang="bg-BG" altLang="bg-BG" dirty="0"/>
              <a:t>Олигурия под 0.5 </a:t>
            </a:r>
            <a:r>
              <a:rPr lang="en-US" altLang="bg-BG" dirty="0"/>
              <a:t>ml/kg/h</a:t>
            </a:r>
          </a:p>
          <a:p>
            <a:r>
              <a:rPr lang="bg-BG" altLang="bg-BG" dirty="0"/>
              <a:t>Доминираща съдова недостатъчност:</a:t>
            </a:r>
          </a:p>
          <a:p>
            <a:pPr lvl="1"/>
            <a:r>
              <a:rPr lang="bg-BG" altLang="bg-BG" dirty="0"/>
              <a:t>Периферно съдово съпротивление (ПСС)</a:t>
            </a:r>
            <a:r>
              <a:rPr lang="en-US" altLang="bg-BG" dirty="0"/>
              <a:t> &lt; 1100 dynes.s.cm</a:t>
            </a:r>
            <a:r>
              <a:rPr lang="en-US" altLang="bg-BG" baseline="30000" dirty="0"/>
              <a:t>-5</a:t>
            </a:r>
            <a:r>
              <a:rPr lang="en-US" altLang="bg-BG" dirty="0"/>
              <a:t>/m</a:t>
            </a:r>
            <a:r>
              <a:rPr lang="en-US" altLang="bg-BG" baseline="30000" dirty="0"/>
              <a:t>2</a:t>
            </a:r>
            <a:endParaRPr lang="en-US" altLang="bg-BG" dirty="0"/>
          </a:p>
        </p:txBody>
      </p:sp>
    </p:spTree>
    <p:extLst>
      <p:ext uri="{BB962C8B-B14F-4D97-AF65-F5344CB8AC3E}">
        <p14:creationId xmlns:p14="http://schemas.microsoft.com/office/powerpoint/2010/main" val="286901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362200" y="918"/>
            <a:ext cx="6781800" cy="1143000"/>
          </a:xfrm>
        </p:spPr>
        <p:txBody>
          <a:bodyPr/>
          <a:lstStyle/>
          <a:p>
            <a:pPr eaLnBrk="1" hangingPunct="1">
              <a:defRPr/>
            </a:pPr>
            <a:r>
              <a:rPr lang="bg-BG" dirty="0"/>
              <a:t>Симпатикомиметици при септичен шок</a:t>
            </a:r>
            <a:endParaRPr lang="en-US" dirty="0"/>
          </a:p>
        </p:txBody>
      </p:sp>
      <p:sp>
        <p:nvSpPr>
          <p:cNvPr id="54275" name="Rectangle 3"/>
          <p:cNvSpPr>
            <a:spLocks noGrp="1" noChangeArrowheads="1"/>
          </p:cNvSpPr>
          <p:nvPr>
            <p:ph type="body" idx="1"/>
          </p:nvPr>
        </p:nvSpPr>
        <p:spPr>
          <a:xfrm>
            <a:off x="990600" y="1600200"/>
            <a:ext cx="8153400" cy="4648200"/>
          </a:xfrm>
        </p:spPr>
        <p:txBody>
          <a:bodyPr>
            <a:normAutofit/>
          </a:bodyPr>
          <a:lstStyle/>
          <a:p>
            <a:pPr algn="just"/>
            <a:r>
              <a:rPr lang="bg-BG" dirty="0">
                <a:solidFill>
                  <a:srgbClr val="FF0000"/>
                </a:solidFill>
              </a:rPr>
              <a:t>Целта е постигането на СрАКН ≥ </a:t>
            </a:r>
            <a:r>
              <a:rPr lang="en-US" dirty="0">
                <a:solidFill>
                  <a:srgbClr val="FF0000"/>
                </a:solidFill>
              </a:rPr>
              <a:t>65 mmHg</a:t>
            </a:r>
            <a:r>
              <a:rPr lang="bg-BG" dirty="0">
                <a:solidFill>
                  <a:srgbClr val="FF0000"/>
                </a:solidFill>
              </a:rPr>
              <a:t>.</a:t>
            </a:r>
            <a:r>
              <a:rPr lang="en-US" dirty="0">
                <a:solidFill>
                  <a:srgbClr val="FF0000"/>
                </a:solidFill>
              </a:rPr>
              <a:t> </a:t>
            </a:r>
          </a:p>
          <a:p>
            <a:pPr algn="just"/>
            <a:r>
              <a:rPr lang="en-US" dirty="0">
                <a:solidFill>
                  <a:srgbClr val="FF0000"/>
                </a:solidFill>
              </a:rPr>
              <a:t>Noradrenaline</a:t>
            </a:r>
            <a:r>
              <a:rPr lang="bg-BG" dirty="0">
                <a:solidFill>
                  <a:srgbClr val="FF0000"/>
                </a:solidFill>
              </a:rPr>
              <a:t> (</a:t>
            </a:r>
            <a:r>
              <a:rPr lang="en-US" altLang="bg-BG" dirty="0">
                <a:solidFill>
                  <a:srgbClr val="FF0000"/>
                </a:solidFill>
              </a:rPr>
              <a:t>0.5-5 mcg/kg/min</a:t>
            </a:r>
            <a:r>
              <a:rPr lang="bg-BG" altLang="bg-BG" dirty="0">
                <a:solidFill>
                  <a:srgbClr val="FF0000"/>
                </a:solidFill>
              </a:rPr>
              <a:t>) </a:t>
            </a:r>
            <a:r>
              <a:rPr lang="bg-BG" dirty="0"/>
              <a:t>е медикамент на избор в началното лечение.</a:t>
            </a:r>
          </a:p>
          <a:p>
            <a:pPr algn="just"/>
            <a:r>
              <a:rPr lang="bg-BG" dirty="0"/>
              <a:t>Предлагаме добавянето на </a:t>
            </a:r>
            <a:r>
              <a:rPr lang="en-US" dirty="0"/>
              <a:t> Vasopressin (</a:t>
            </a:r>
            <a:r>
              <a:rPr lang="bg-BG" dirty="0"/>
              <a:t>до</a:t>
            </a:r>
            <a:r>
              <a:rPr lang="en-US" dirty="0"/>
              <a:t> 0.03 U/min) </a:t>
            </a:r>
            <a:r>
              <a:rPr lang="bg-BG" dirty="0"/>
              <a:t>или на </a:t>
            </a:r>
            <a:r>
              <a:rPr lang="en-US" dirty="0"/>
              <a:t>Adrenaline</a:t>
            </a:r>
            <a:r>
              <a:rPr lang="bg-BG" dirty="0"/>
              <a:t>,</a:t>
            </a:r>
            <a:r>
              <a:rPr lang="en-US" dirty="0"/>
              <a:t> </a:t>
            </a:r>
            <a:r>
              <a:rPr lang="bg-BG" altLang="bg-BG" dirty="0"/>
              <a:t>с цел подобряване на АКН или намаляване на дозата на </a:t>
            </a:r>
            <a:r>
              <a:rPr lang="en-US" altLang="bg-BG" dirty="0">
                <a:solidFill>
                  <a:srgbClr val="FF0000"/>
                </a:solidFill>
              </a:rPr>
              <a:t>Noradrenaline.</a:t>
            </a:r>
            <a:r>
              <a:rPr lang="bg-BG" altLang="bg-BG" dirty="0"/>
              <a:t> Ниски дози </a:t>
            </a:r>
            <a:r>
              <a:rPr lang="en-US" dirty="0"/>
              <a:t>Vasopressin</a:t>
            </a:r>
            <a:r>
              <a:rPr lang="bg-BG" altLang="bg-BG" dirty="0"/>
              <a:t> не се препоръчват. Дози над </a:t>
            </a:r>
            <a:r>
              <a:rPr lang="en-US" dirty="0"/>
              <a:t>0.03-0.04 U/min</a:t>
            </a:r>
            <a:r>
              <a:rPr lang="bg-BG" dirty="0"/>
              <a:t> се прилагат само при животоспасяващо лечение.</a:t>
            </a:r>
            <a:endParaRPr lang="en-US" dirty="0"/>
          </a:p>
          <a:p>
            <a:pPr algn="just"/>
            <a:r>
              <a:rPr lang="en-US" dirty="0"/>
              <a:t>Dopamine </a:t>
            </a:r>
            <a:r>
              <a:rPr lang="bg-BG" dirty="0"/>
              <a:t>е алтернатива само при определени пациенти -  нисък риск от тахиаритмия, абсолютна или относителна брадикардия.</a:t>
            </a:r>
            <a:endParaRPr lang="en-US" dirty="0"/>
          </a:p>
        </p:txBody>
      </p:sp>
    </p:spTree>
    <p:extLst>
      <p:ext uri="{BB962C8B-B14F-4D97-AF65-F5344CB8AC3E}">
        <p14:creationId xmlns:p14="http://schemas.microsoft.com/office/powerpoint/2010/main" val="3132543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362200" y="33051"/>
            <a:ext cx="6781800" cy="1143000"/>
          </a:xfrm>
        </p:spPr>
        <p:txBody>
          <a:bodyPr/>
          <a:lstStyle/>
          <a:p>
            <a:pPr eaLnBrk="1" hangingPunct="1">
              <a:defRPr/>
            </a:pPr>
            <a:r>
              <a:rPr lang="bg-BG" dirty="0"/>
              <a:t>Симпатикомиметици при септичен шок</a:t>
            </a:r>
            <a:endParaRPr lang="en-US" dirty="0"/>
          </a:p>
        </p:txBody>
      </p:sp>
      <p:sp>
        <p:nvSpPr>
          <p:cNvPr id="54275" name="Rectangle 3"/>
          <p:cNvSpPr>
            <a:spLocks noGrp="1" noChangeArrowheads="1"/>
          </p:cNvSpPr>
          <p:nvPr>
            <p:ph type="body" idx="1"/>
          </p:nvPr>
        </p:nvSpPr>
        <p:spPr>
          <a:xfrm>
            <a:off x="990600" y="1600200"/>
            <a:ext cx="8153400" cy="4648200"/>
          </a:xfrm>
        </p:spPr>
        <p:txBody>
          <a:bodyPr/>
          <a:lstStyle/>
          <a:p>
            <a:pPr algn="just"/>
            <a:r>
              <a:rPr lang="bg-BG" dirty="0"/>
              <a:t>Ниски дози </a:t>
            </a:r>
            <a:r>
              <a:rPr lang="en-US" dirty="0"/>
              <a:t>Dopamine</a:t>
            </a:r>
            <a:r>
              <a:rPr lang="bg-BG" dirty="0"/>
              <a:t> (5 </a:t>
            </a:r>
            <a:r>
              <a:rPr lang="en-US" dirty="0"/>
              <a:t>mcg/kg/min perf), </a:t>
            </a:r>
            <a:r>
              <a:rPr lang="bg-BG" dirty="0">
                <a:solidFill>
                  <a:srgbClr val="FF0000"/>
                </a:solidFill>
              </a:rPr>
              <a:t>не трябва </a:t>
            </a:r>
            <a:r>
              <a:rPr lang="bg-BG" dirty="0"/>
              <a:t>да се използват с цел профилактика на бъбречната недостатъчност.</a:t>
            </a:r>
          </a:p>
          <a:p>
            <a:pPr algn="just"/>
            <a:r>
              <a:rPr lang="bg-BG" dirty="0"/>
              <a:t>При всички пациенти, които се нуждаят от симпатикомиметично лечение е необходимо възможно най-ранното поставяне на артериален катетър за инвазивно проследяване на кръвообращението.</a:t>
            </a:r>
            <a:endParaRPr lang="en-US" altLang="bg-BG" dirty="0">
              <a:solidFill>
                <a:srgbClr val="FF0000"/>
              </a:solidFill>
            </a:endParaRPr>
          </a:p>
        </p:txBody>
      </p:sp>
    </p:spTree>
    <p:extLst>
      <p:ext uri="{BB962C8B-B14F-4D97-AF65-F5344CB8AC3E}">
        <p14:creationId xmlns:p14="http://schemas.microsoft.com/office/powerpoint/2010/main" val="3070294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362200" y="0"/>
            <a:ext cx="6781800" cy="1143000"/>
          </a:xfrm>
        </p:spPr>
        <p:txBody>
          <a:bodyPr/>
          <a:lstStyle/>
          <a:p>
            <a:pPr eaLnBrk="1" hangingPunct="1">
              <a:defRPr/>
            </a:pPr>
            <a:r>
              <a:rPr lang="bg-BG" dirty="0"/>
              <a:t>Приложение на инотропни средства при септичен шок</a:t>
            </a:r>
            <a:endParaRPr lang="en-US" dirty="0"/>
          </a:p>
        </p:txBody>
      </p:sp>
      <p:sp>
        <p:nvSpPr>
          <p:cNvPr id="53251" name="Rectangle 3"/>
          <p:cNvSpPr>
            <a:spLocks noGrp="1" noChangeArrowheads="1"/>
          </p:cNvSpPr>
          <p:nvPr>
            <p:ph type="body" idx="1"/>
          </p:nvPr>
        </p:nvSpPr>
        <p:spPr>
          <a:xfrm>
            <a:off x="990600" y="1676400"/>
            <a:ext cx="8153400" cy="4648200"/>
          </a:xfrm>
        </p:spPr>
        <p:txBody>
          <a:bodyPr/>
          <a:lstStyle/>
          <a:p>
            <a:pPr algn="just"/>
            <a:r>
              <a:rPr lang="bg-BG" altLang="bg-BG" dirty="0"/>
              <a:t>Ако е достигнато адекватно обемно заместване, при преобладаваща миокардна дисфункция, може да се приложи </a:t>
            </a:r>
            <a:r>
              <a:rPr lang="en-US" altLang="bg-BG" dirty="0" err="1">
                <a:solidFill>
                  <a:srgbClr val="FF0000"/>
                </a:solidFill>
              </a:rPr>
              <a:t>Dobutamine</a:t>
            </a:r>
            <a:r>
              <a:rPr lang="en-US" altLang="bg-BG" dirty="0">
                <a:solidFill>
                  <a:srgbClr val="FF0000"/>
                </a:solidFill>
              </a:rPr>
              <a:t> </a:t>
            </a:r>
            <a:r>
              <a:rPr lang="bg-BG" altLang="bg-BG" dirty="0">
                <a:solidFill>
                  <a:srgbClr val="FF0000"/>
                </a:solidFill>
              </a:rPr>
              <a:t>до 20 </a:t>
            </a:r>
            <a:r>
              <a:rPr lang="en-US" altLang="bg-BG" dirty="0">
                <a:solidFill>
                  <a:srgbClr val="FF0000"/>
                </a:solidFill>
              </a:rPr>
              <a:t>mcg/kg/min</a:t>
            </a:r>
            <a:r>
              <a:rPr lang="bg-BG" dirty="0"/>
              <a:t> –</a:t>
            </a:r>
            <a:r>
              <a:rPr lang="en-US" dirty="0"/>
              <a:t> </a:t>
            </a:r>
            <a:r>
              <a:rPr lang="bg-BG" dirty="0"/>
              <a:t>в допълнение на прилаганите вазоконстриктори, </a:t>
            </a:r>
            <a:r>
              <a:rPr lang="bg-BG" altLang="bg-BG" dirty="0"/>
              <a:t>като се търси неговия бета-1 ефект</a:t>
            </a:r>
            <a:r>
              <a:rPr lang="bg-BG" dirty="0"/>
              <a:t>.</a:t>
            </a:r>
            <a:endParaRPr lang="bg-BG" altLang="bg-BG" dirty="0">
              <a:solidFill>
                <a:srgbClr val="FF0000"/>
              </a:solidFill>
            </a:endParaRPr>
          </a:p>
        </p:txBody>
      </p:sp>
    </p:spTree>
    <p:extLst>
      <p:ext uri="{BB962C8B-B14F-4D97-AF65-F5344CB8AC3E}">
        <p14:creationId xmlns:p14="http://schemas.microsoft.com/office/powerpoint/2010/main" val="32828789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58614"/>
            <a:ext cx="6598096" cy="418058"/>
          </a:xfrm>
        </p:spPr>
        <p:txBody>
          <a:bodyPr>
            <a:noAutofit/>
          </a:bodyPr>
          <a:lstStyle/>
          <a:p>
            <a:r>
              <a:rPr lang="bg-BG" sz="3200" dirty="0"/>
              <a:t>Приложение на вазоконстриктори</a:t>
            </a:r>
          </a:p>
        </p:txBody>
      </p:sp>
      <p:sp>
        <p:nvSpPr>
          <p:cNvPr id="3" name="Rounded Rectangle 2"/>
          <p:cNvSpPr/>
          <p:nvPr/>
        </p:nvSpPr>
        <p:spPr>
          <a:xfrm>
            <a:off x="990600" y="512676"/>
            <a:ext cx="7848600" cy="5400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NORADRENALINE</a:t>
            </a:r>
            <a:r>
              <a:rPr lang="en-US" dirty="0"/>
              <a:t> 35-90 mcg/min iv </a:t>
            </a:r>
            <a:r>
              <a:rPr lang="bg-BG" dirty="0"/>
              <a:t>за поддържане на СрАКН=65 </a:t>
            </a:r>
            <a:r>
              <a:rPr lang="en-US" dirty="0"/>
              <a:t>mmHg</a:t>
            </a:r>
            <a:endParaRPr lang="bg-BG" dirty="0"/>
          </a:p>
        </p:txBody>
      </p:sp>
      <p:sp>
        <p:nvSpPr>
          <p:cNvPr id="5" name="Rounded Rectangle 4"/>
          <p:cNvSpPr/>
          <p:nvPr/>
        </p:nvSpPr>
        <p:spPr>
          <a:xfrm>
            <a:off x="1697869" y="1558888"/>
            <a:ext cx="1944217" cy="715887"/>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a:solidFill>
                  <a:schemeClr val="tx1"/>
                </a:solidFill>
              </a:rPr>
              <a:t>Осигурено</a:t>
            </a:r>
            <a:endParaRPr lang="en-US" dirty="0">
              <a:solidFill>
                <a:schemeClr val="tx1"/>
              </a:solidFill>
            </a:endParaRPr>
          </a:p>
          <a:p>
            <a:pPr algn="ctr"/>
            <a:r>
              <a:rPr lang="bg-BG" dirty="0">
                <a:solidFill>
                  <a:schemeClr val="tx1"/>
                </a:solidFill>
              </a:rPr>
              <a:t>СрАКН=65 </a:t>
            </a:r>
            <a:r>
              <a:rPr lang="en-US" dirty="0">
                <a:solidFill>
                  <a:schemeClr val="tx1"/>
                </a:solidFill>
              </a:rPr>
              <a:t>mmHg</a:t>
            </a:r>
            <a:endParaRPr lang="bg-BG" dirty="0">
              <a:solidFill>
                <a:schemeClr val="tx1"/>
              </a:solidFill>
            </a:endParaRPr>
          </a:p>
        </p:txBody>
      </p:sp>
      <p:sp>
        <p:nvSpPr>
          <p:cNvPr id="6" name="Rounded Rectangle 5"/>
          <p:cNvSpPr/>
          <p:nvPr/>
        </p:nvSpPr>
        <p:spPr>
          <a:xfrm>
            <a:off x="986498" y="2816934"/>
            <a:ext cx="3312368" cy="1440159"/>
          </a:xfrm>
          <a:prstGeom prst="roundRect">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a:solidFill>
                  <a:schemeClr val="tx1"/>
                </a:solidFill>
              </a:rPr>
              <a:t>Продължете </a:t>
            </a:r>
            <a:r>
              <a:rPr lang="en-US" b="1" dirty="0">
                <a:solidFill>
                  <a:schemeClr val="tx1"/>
                </a:solidFill>
              </a:rPr>
              <a:t>NORADRENALINE</a:t>
            </a:r>
            <a:r>
              <a:rPr lang="en-US" dirty="0">
                <a:solidFill>
                  <a:schemeClr val="tx1"/>
                </a:solidFill>
              </a:rPr>
              <a:t> </a:t>
            </a:r>
            <a:r>
              <a:rPr lang="bg-BG" dirty="0">
                <a:solidFill>
                  <a:schemeClr val="tx1"/>
                </a:solidFill>
              </a:rPr>
              <a:t>или добавете </a:t>
            </a:r>
            <a:r>
              <a:rPr lang="en-US" b="1" dirty="0">
                <a:solidFill>
                  <a:schemeClr val="tx1"/>
                </a:solidFill>
              </a:rPr>
              <a:t>VASOPRESSIN</a:t>
            </a:r>
            <a:r>
              <a:rPr lang="en-US" dirty="0">
                <a:solidFill>
                  <a:schemeClr val="tx1"/>
                </a:solidFill>
              </a:rPr>
              <a:t> 0.03 U/min</a:t>
            </a:r>
            <a:r>
              <a:rPr lang="bg-BG" dirty="0">
                <a:solidFill>
                  <a:schemeClr val="tx1"/>
                </a:solidFill>
              </a:rPr>
              <a:t> с цел намаляване на дозата на </a:t>
            </a:r>
            <a:r>
              <a:rPr lang="en-US" b="1" dirty="0">
                <a:solidFill>
                  <a:schemeClr val="tx1"/>
                </a:solidFill>
              </a:rPr>
              <a:t>NORDARENALINE</a:t>
            </a:r>
            <a:endParaRPr lang="bg-BG" b="1" dirty="0">
              <a:solidFill>
                <a:schemeClr val="tx1"/>
              </a:solidFill>
            </a:endParaRPr>
          </a:p>
        </p:txBody>
      </p:sp>
      <p:sp>
        <p:nvSpPr>
          <p:cNvPr id="7" name="Rounded Rectangle 6"/>
          <p:cNvSpPr/>
          <p:nvPr/>
        </p:nvSpPr>
        <p:spPr>
          <a:xfrm>
            <a:off x="4940424" y="1340768"/>
            <a:ext cx="352000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a:t>Не може да се осигури необходимото СрАКН </a:t>
            </a:r>
          </a:p>
        </p:txBody>
      </p:sp>
      <p:sp>
        <p:nvSpPr>
          <p:cNvPr id="4" name="Right Arrow 3"/>
          <p:cNvSpPr/>
          <p:nvPr/>
        </p:nvSpPr>
        <p:spPr>
          <a:xfrm rot="5400000">
            <a:off x="2448105" y="1218805"/>
            <a:ext cx="389156" cy="2010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6" name="Right Arrow 15"/>
          <p:cNvSpPr/>
          <p:nvPr/>
        </p:nvSpPr>
        <p:spPr>
          <a:xfrm rot="5400000">
            <a:off x="6620391" y="1056573"/>
            <a:ext cx="144018" cy="2803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8" name="Right Arrow 17"/>
          <p:cNvSpPr/>
          <p:nvPr/>
        </p:nvSpPr>
        <p:spPr>
          <a:xfrm rot="5400000">
            <a:off x="7754010" y="2830590"/>
            <a:ext cx="152704"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9" name="Right Arrow 18"/>
          <p:cNvSpPr/>
          <p:nvPr/>
        </p:nvSpPr>
        <p:spPr>
          <a:xfrm rot="5400000">
            <a:off x="7631811" y="5550788"/>
            <a:ext cx="338896" cy="362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1" name="Right Arrow 20"/>
          <p:cNvSpPr/>
          <p:nvPr/>
        </p:nvSpPr>
        <p:spPr>
          <a:xfrm rot="5400000">
            <a:off x="5557766" y="2830590"/>
            <a:ext cx="152704"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3" name="Right Arrow 22"/>
          <p:cNvSpPr/>
          <p:nvPr/>
        </p:nvSpPr>
        <p:spPr>
          <a:xfrm rot="5400000">
            <a:off x="6634608" y="1916521"/>
            <a:ext cx="125653" cy="270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6" name="Right Arrow 25"/>
          <p:cNvSpPr/>
          <p:nvPr/>
        </p:nvSpPr>
        <p:spPr>
          <a:xfrm rot="5400000">
            <a:off x="2475402" y="2460771"/>
            <a:ext cx="389153" cy="2010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8" name="Rounded Rectangle 27"/>
          <p:cNvSpPr/>
          <p:nvPr/>
        </p:nvSpPr>
        <p:spPr>
          <a:xfrm>
            <a:off x="4614850" y="2208914"/>
            <a:ext cx="4205622" cy="546950"/>
          </a:xfrm>
          <a:prstGeom prst="roundRect">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a:solidFill>
                  <a:schemeClr val="tx1"/>
                </a:solidFill>
              </a:rPr>
              <a:t>Добавете </a:t>
            </a:r>
            <a:r>
              <a:rPr lang="en-US" b="1" dirty="0">
                <a:solidFill>
                  <a:schemeClr val="tx1"/>
                </a:solidFill>
              </a:rPr>
              <a:t>VASOPRESSIN</a:t>
            </a:r>
            <a:r>
              <a:rPr lang="en-US" dirty="0">
                <a:solidFill>
                  <a:schemeClr val="tx1"/>
                </a:solidFill>
              </a:rPr>
              <a:t> 0.03 U/min</a:t>
            </a:r>
            <a:r>
              <a:rPr lang="bg-BG" dirty="0">
                <a:solidFill>
                  <a:schemeClr val="tx1"/>
                </a:solidFill>
              </a:rPr>
              <a:t> с цел достигане на необходимото СрАКН*</a:t>
            </a:r>
            <a:endParaRPr lang="bg-BG" b="1" dirty="0">
              <a:solidFill>
                <a:schemeClr val="tx1"/>
              </a:solidFill>
            </a:endParaRPr>
          </a:p>
        </p:txBody>
      </p:sp>
      <p:sp>
        <p:nvSpPr>
          <p:cNvPr id="29" name="Rounded Rectangle 28"/>
          <p:cNvSpPr/>
          <p:nvPr/>
        </p:nvSpPr>
        <p:spPr>
          <a:xfrm>
            <a:off x="4644008" y="3073153"/>
            <a:ext cx="1944217" cy="571871"/>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a:solidFill>
                  <a:schemeClr val="tx1"/>
                </a:solidFill>
              </a:rPr>
              <a:t>Осигурено</a:t>
            </a:r>
            <a:endParaRPr lang="en-US" dirty="0">
              <a:solidFill>
                <a:schemeClr val="tx1"/>
              </a:solidFill>
            </a:endParaRPr>
          </a:p>
          <a:p>
            <a:pPr algn="ctr"/>
            <a:r>
              <a:rPr lang="bg-BG" dirty="0">
                <a:solidFill>
                  <a:schemeClr val="tx1"/>
                </a:solidFill>
              </a:rPr>
              <a:t>СрАКН=65 </a:t>
            </a:r>
            <a:r>
              <a:rPr lang="en-US" dirty="0">
                <a:solidFill>
                  <a:schemeClr val="tx1"/>
                </a:solidFill>
              </a:rPr>
              <a:t>mmHg</a:t>
            </a:r>
            <a:endParaRPr lang="bg-BG" dirty="0">
              <a:solidFill>
                <a:schemeClr val="tx1"/>
              </a:solidFill>
            </a:endParaRPr>
          </a:p>
        </p:txBody>
      </p:sp>
      <p:sp>
        <p:nvSpPr>
          <p:cNvPr id="30" name="Rounded Rectangle 29"/>
          <p:cNvSpPr/>
          <p:nvPr/>
        </p:nvSpPr>
        <p:spPr>
          <a:xfrm>
            <a:off x="6876255" y="3068961"/>
            <a:ext cx="1944217" cy="576064"/>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a:solidFill>
                  <a:schemeClr val="tx1"/>
                </a:solidFill>
              </a:rPr>
              <a:t>Не е осигурено</a:t>
            </a:r>
            <a:endParaRPr lang="en-US" dirty="0">
              <a:solidFill>
                <a:schemeClr val="tx1"/>
              </a:solidFill>
            </a:endParaRPr>
          </a:p>
          <a:p>
            <a:pPr algn="ctr"/>
            <a:r>
              <a:rPr lang="bg-BG" dirty="0">
                <a:solidFill>
                  <a:schemeClr val="tx1"/>
                </a:solidFill>
              </a:rPr>
              <a:t>СрАКН=65 </a:t>
            </a:r>
            <a:r>
              <a:rPr lang="en-US" dirty="0">
                <a:solidFill>
                  <a:schemeClr val="tx1"/>
                </a:solidFill>
              </a:rPr>
              <a:t>mmHg</a:t>
            </a:r>
            <a:endParaRPr lang="bg-BG" dirty="0">
              <a:solidFill>
                <a:schemeClr val="tx1"/>
              </a:solidFill>
            </a:endParaRPr>
          </a:p>
        </p:txBody>
      </p:sp>
      <p:sp>
        <p:nvSpPr>
          <p:cNvPr id="31" name="Rounded Rectangle 30"/>
          <p:cNvSpPr/>
          <p:nvPr/>
        </p:nvSpPr>
        <p:spPr>
          <a:xfrm>
            <a:off x="4614850" y="3933057"/>
            <a:ext cx="4352469" cy="648072"/>
          </a:xfrm>
          <a:prstGeom prst="roundRect">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a:solidFill>
                  <a:schemeClr val="tx1"/>
                </a:solidFill>
              </a:rPr>
              <a:t>Добавете </a:t>
            </a:r>
            <a:r>
              <a:rPr lang="en-US" b="1" dirty="0">
                <a:solidFill>
                  <a:schemeClr val="tx1"/>
                </a:solidFill>
              </a:rPr>
              <a:t>ADRENALINE</a:t>
            </a:r>
            <a:r>
              <a:rPr lang="en-US" dirty="0">
                <a:solidFill>
                  <a:schemeClr val="tx1"/>
                </a:solidFill>
              </a:rPr>
              <a:t> 20-50 mcg/min</a:t>
            </a:r>
            <a:r>
              <a:rPr lang="bg-BG" dirty="0">
                <a:solidFill>
                  <a:schemeClr val="tx1"/>
                </a:solidFill>
              </a:rPr>
              <a:t> с цел достигане на необходимото СрАКН*</a:t>
            </a:r>
            <a:r>
              <a:rPr lang="en-US" dirty="0">
                <a:solidFill>
                  <a:schemeClr val="tx1"/>
                </a:solidFill>
              </a:rPr>
              <a:t>*</a:t>
            </a:r>
            <a:endParaRPr lang="bg-BG" b="1" dirty="0">
              <a:solidFill>
                <a:schemeClr val="tx1"/>
              </a:solidFill>
            </a:endParaRPr>
          </a:p>
        </p:txBody>
      </p:sp>
      <p:sp>
        <p:nvSpPr>
          <p:cNvPr id="32" name="Rounded Rectangle 31"/>
          <p:cNvSpPr/>
          <p:nvPr/>
        </p:nvSpPr>
        <p:spPr>
          <a:xfrm>
            <a:off x="4633419" y="4873353"/>
            <a:ext cx="1944217" cy="628511"/>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a:solidFill>
                  <a:schemeClr val="tx1"/>
                </a:solidFill>
              </a:rPr>
              <a:t>Осигурено</a:t>
            </a:r>
            <a:endParaRPr lang="en-US" dirty="0">
              <a:solidFill>
                <a:schemeClr val="tx1"/>
              </a:solidFill>
            </a:endParaRPr>
          </a:p>
          <a:p>
            <a:pPr algn="ctr"/>
            <a:r>
              <a:rPr lang="bg-BG" dirty="0">
                <a:solidFill>
                  <a:schemeClr val="tx1"/>
                </a:solidFill>
              </a:rPr>
              <a:t>СрАКН=65 </a:t>
            </a:r>
            <a:r>
              <a:rPr lang="en-US" dirty="0">
                <a:solidFill>
                  <a:schemeClr val="tx1"/>
                </a:solidFill>
              </a:rPr>
              <a:t>mmHg</a:t>
            </a:r>
            <a:endParaRPr lang="bg-BG" dirty="0">
              <a:solidFill>
                <a:schemeClr val="tx1"/>
              </a:solidFill>
            </a:endParaRPr>
          </a:p>
        </p:txBody>
      </p:sp>
      <p:sp>
        <p:nvSpPr>
          <p:cNvPr id="33" name="Rounded Rectangle 32"/>
          <p:cNvSpPr/>
          <p:nvPr/>
        </p:nvSpPr>
        <p:spPr>
          <a:xfrm>
            <a:off x="6832581" y="4873353"/>
            <a:ext cx="1944217" cy="628511"/>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a:solidFill>
                  <a:schemeClr val="tx1"/>
                </a:solidFill>
              </a:rPr>
              <a:t>Не е осигурено</a:t>
            </a:r>
            <a:endParaRPr lang="en-US" dirty="0">
              <a:solidFill>
                <a:schemeClr val="tx1"/>
              </a:solidFill>
            </a:endParaRPr>
          </a:p>
          <a:p>
            <a:pPr algn="ctr"/>
            <a:r>
              <a:rPr lang="bg-BG" dirty="0">
                <a:solidFill>
                  <a:schemeClr val="tx1"/>
                </a:solidFill>
              </a:rPr>
              <a:t>СрАКН=65 </a:t>
            </a:r>
            <a:r>
              <a:rPr lang="en-US" dirty="0">
                <a:solidFill>
                  <a:schemeClr val="tx1"/>
                </a:solidFill>
              </a:rPr>
              <a:t>mmHg</a:t>
            </a:r>
            <a:endParaRPr lang="bg-BG" dirty="0">
              <a:solidFill>
                <a:schemeClr val="tx1"/>
              </a:solidFill>
            </a:endParaRPr>
          </a:p>
        </p:txBody>
      </p:sp>
      <p:sp>
        <p:nvSpPr>
          <p:cNvPr id="34" name="Rounded Rectangle 33"/>
          <p:cNvSpPr/>
          <p:nvPr/>
        </p:nvSpPr>
        <p:spPr>
          <a:xfrm>
            <a:off x="4715331" y="5943600"/>
            <a:ext cx="4352469" cy="864096"/>
          </a:xfrm>
          <a:prstGeom prst="roundRect">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a:solidFill>
                  <a:schemeClr val="tx1"/>
                </a:solidFill>
              </a:rPr>
              <a:t>Добавете </a:t>
            </a:r>
            <a:r>
              <a:rPr lang="en-US" b="1" dirty="0">
                <a:solidFill>
                  <a:schemeClr val="tx1"/>
                </a:solidFill>
              </a:rPr>
              <a:t>PHENYLEPHRINE</a:t>
            </a:r>
            <a:r>
              <a:rPr lang="en-US" dirty="0">
                <a:solidFill>
                  <a:schemeClr val="tx1"/>
                </a:solidFill>
              </a:rPr>
              <a:t> 200-300 mcg/min</a:t>
            </a:r>
            <a:r>
              <a:rPr lang="bg-BG" dirty="0">
                <a:solidFill>
                  <a:schemeClr val="tx1"/>
                </a:solidFill>
              </a:rPr>
              <a:t> с цел достигане на необходимото СрАКН*</a:t>
            </a:r>
            <a:r>
              <a:rPr lang="en-US" dirty="0">
                <a:solidFill>
                  <a:schemeClr val="tx1"/>
                </a:solidFill>
              </a:rPr>
              <a:t>**</a:t>
            </a:r>
            <a:endParaRPr lang="bg-BG" b="1" dirty="0">
              <a:solidFill>
                <a:schemeClr val="tx1"/>
              </a:solidFill>
            </a:endParaRPr>
          </a:p>
        </p:txBody>
      </p:sp>
      <p:sp>
        <p:nvSpPr>
          <p:cNvPr id="35" name="Right Arrow 34"/>
          <p:cNvSpPr/>
          <p:nvPr/>
        </p:nvSpPr>
        <p:spPr>
          <a:xfrm rot="5400000">
            <a:off x="7754010" y="3703374"/>
            <a:ext cx="152704"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6" name="Right Arrow 35"/>
          <p:cNvSpPr/>
          <p:nvPr/>
        </p:nvSpPr>
        <p:spPr>
          <a:xfrm rot="5400000">
            <a:off x="5557766" y="4630790"/>
            <a:ext cx="152704"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7" name="Right Arrow 36"/>
          <p:cNvSpPr/>
          <p:nvPr/>
        </p:nvSpPr>
        <p:spPr>
          <a:xfrm rot="5400000">
            <a:off x="7728337" y="4639478"/>
            <a:ext cx="152704" cy="1800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8" name="Rounded Rectangle 37"/>
          <p:cNvSpPr/>
          <p:nvPr/>
        </p:nvSpPr>
        <p:spPr>
          <a:xfrm>
            <a:off x="762000" y="4257328"/>
            <a:ext cx="3852850" cy="24482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buFont typeface="Arial" pitchFamily="34" charset="0"/>
              <a:buChar char="•"/>
            </a:pPr>
            <a:r>
              <a:rPr lang="bg-BG" dirty="0">
                <a:solidFill>
                  <a:schemeClr val="tx1"/>
                </a:solidFill>
              </a:rPr>
              <a:t>При синусова брадикардия може да  приложите </a:t>
            </a:r>
            <a:r>
              <a:rPr lang="en-US" b="1" dirty="0">
                <a:solidFill>
                  <a:schemeClr val="tx1"/>
                </a:solidFill>
              </a:rPr>
              <a:t>DOPAMINE</a:t>
            </a:r>
            <a:r>
              <a:rPr lang="bg-BG" b="1" dirty="0">
                <a:solidFill>
                  <a:schemeClr val="tx1"/>
                </a:solidFill>
              </a:rPr>
              <a:t>.</a:t>
            </a:r>
          </a:p>
          <a:p>
            <a:pPr marL="182563" indent="-182563">
              <a:buFont typeface="Arial" pitchFamily="34" charset="0"/>
              <a:buChar char="•"/>
            </a:pPr>
            <a:r>
              <a:rPr lang="bg-BG" dirty="0">
                <a:solidFill>
                  <a:schemeClr val="tx1"/>
                </a:solidFill>
              </a:rPr>
              <a:t>При сериозни тахиаритмии с </a:t>
            </a:r>
            <a:r>
              <a:rPr lang="en-US" b="1" dirty="0">
                <a:solidFill>
                  <a:schemeClr val="tx1"/>
                </a:solidFill>
              </a:rPr>
              <a:t>NA</a:t>
            </a:r>
            <a:r>
              <a:rPr lang="en-US" dirty="0">
                <a:solidFill>
                  <a:schemeClr val="tx1"/>
                </a:solidFill>
              </a:rPr>
              <a:t> </a:t>
            </a:r>
            <a:r>
              <a:rPr lang="bg-BG" dirty="0">
                <a:solidFill>
                  <a:schemeClr val="tx1"/>
                </a:solidFill>
              </a:rPr>
              <a:t>или </a:t>
            </a:r>
            <a:r>
              <a:rPr lang="bg-BG" b="1" dirty="0">
                <a:solidFill>
                  <a:schemeClr val="tx1"/>
                </a:solidFill>
              </a:rPr>
              <a:t>А</a:t>
            </a:r>
            <a:r>
              <a:rPr lang="en-US" b="1" dirty="0">
                <a:solidFill>
                  <a:schemeClr val="tx1"/>
                </a:solidFill>
              </a:rPr>
              <a:t>DRENALINE</a:t>
            </a:r>
            <a:r>
              <a:rPr lang="en-US" dirty="0">
                <a:solidFill>
                  <a:schemeClr val="tx1"/>
                </a:solidFill>
              </a:rPr>
              <a:t>, </a:t>
            </a:r>
            <a:r>
              <a:rPr lang="bg-BG" dirty="0">
                <a:solidFill>
                  <a:schemeClr val="tx1"/>
                </a:solidFill>
              </a:rPr>
              <a:t>обсъдете </a:t>
            </a:r>
            <a:r>
              <a:rPr lang="en-US" b="1" dirty="0">
                <a:solidFill>
                  <a:schemeClr val="tx1"/>
                </a:solidFill>
              </a:rPr>
              <a:t>PHENYLEPHRINE</a:t>
            </a:r>
            <a:r>
              <a:rPr lang="en-US" dirty="0">
                <a:solidFill>
                  <a:schemeClr val="tx1"/>
                </a:solidFill>
              </a:rPr>
              <a:t>.</a:t>
            </a:r>
            <a:endParaRPr lang="bg-BG" dirty="0">
              <a:solidFill>
                <a:schemeClr val="tx1"/>
              </a:solidFill>
            </a:endParaRPr>
          </a:p>
          <a:p>
            <a:pPr marL="182563" indent="-182563">
              <a:buFont typeface="Arial" pitchFamily="34" charset="0"/>
              <a:buChar char="•"/>
            </a:pPr>
            <a:r>
              <a:rPr lang="bg-BG" dirty="0">
                <a:solidFill>
                  <a:schemeClr val="tx1"/>
                </a:solidFill>
              </a:rPr>
              <a:t>Дозата на медикаментите се определя от отговора или</a:t>
            </a:r>
            <a:r>
              <a:rPr lang="en-US" dirty="0">
                <a:solidFill>
                  <a:schemeClr val="tx1"/>
                </a:solidFill>
              </a:rPr>
              <a:t> </a:t>
            </a:r>
            <a:r>
              <a:rPr lang="bg-BG" dirty="0">
                <a:solidFill>
                  <a:schemeClr val="tx1"/>
                </a:solidFill>
              </a:rPr>
              <a:t>нежеланите ефекти.</a:t>
            </a:r>
            <a:endParaRPr lang="bg-BG" b="1" dirty="0">
              <a:solidFill>
                <a:schemeClr val="tx1"/>
              </a:solidFill>
            </a:endParaRPr>
          </a:p>
        </p:txBody>
      </p:sp>
    </p:spTree>
    <p:extLst>
      <p:ext uri="{BB962C8B-B14F-4D97-AF65-F5344CB8AC3E}">
        <p14:creationId xmlns:p14="http://schemas.microsoft.com/office/powerpoint/2010/main" val="15668660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Opgezwollen arm van een Sepsis-pati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76400"/>
            <a:ext cx="3582988" cy="2389147"/>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9395" name="Picture 5" descr="seps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3716338"/>
            <a:ext cx="3429000" cy="23114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2438400" y="58614"/>
            <a:ext cx="6598096" cy="1084386"/>
          </a:xfrm>
        </p:spPr>
        <p:txBody>
          <a:bodyPr>
            <a:noAutofit/>
          </a:bodyPr>
          <a:lstStyle/>
          <a:p>
            <a:r>
              <a:rPr lang="bg-BG" sz="3200" dirty="0"/>
              <a:t>Услонения, свързани с приложението на вазоконстриктори</a:t>
            </a:r>
          </a:p>
        </p:txBody>
      </p:sp>
    </p:spTree>
    <p:extLst>
      <p:ext uri="{BB962C8B-B14F-4D97-AF65-F5344CB8AC3E}">
        <p14:creationId xmlns:p14="http://schemas.microsoft.com/office/powerpoint/2010/main" val="34467463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362200" y="11935"/>
            <a:ext cx="6779046" cy="1143000"/>
          </a:xfrm>
        </p:spPr>
        <p:txBody>
          <a:bodyPr/>
          <a:lstStyle/>
          <a:p>
            <a:pPr eaLnBrk="1" hangingPunct="1">
              <a:defRPr/>
            </a:pPr>
            <a:r>
              <a:rPr lang="bg-BG" dirty="0"/>
              <a:t>Кортикостероиди при септичен шок</a:t>
            </a:r>
            <a:endParaRPr lang="en-US" dirty="0"/>
          </a:p>
        </p:txBody>
      </p:sp>
      <p:sp>
        <p:nvSpPr>
          <p:cNvPr id="55299" name="Rectangle 3"/>
          <p:cNvSpPr>
            <a:spLocks noGrp="1" noChangeArrowheads="1"/>
          </p:cNvSpPr>
          <p:nvPr>
            <p:ph type="body" idx="1"/>
          </p:nvPr>
        </p:nvSpPr>
        <p:spPr>
          <a:xfrm>
            <a:off x="914400" y="1600200"/>
            <a:ext cx="8229600" cy="4648200"/>
          </a:xfrm>
        </p:spPr>
        <p:txBody>
          <a:bodyPr/>
          <a:lstStyle/>
          <a:p>
            <a:pPr algn="just"/>
            <a:r>
              <a:rPr lang="bg-BG" dirty="0"/>
              <a:t>Кортикостероиди не се прилагат при лечението на сепсис, ако не е налице симптоматиката на шок.</a:t>
            </a:r>
          </a:p>
          <a:p>
            <a:pPr algn="just"/>
            <a:r>
              <a:rPr lang="bg-BG" dirty="0"/>
              <a:t>При стабилно кръвообращение, постигнато с адекватно инфузионно лечение и вазоконстриктори, </a:t>
            </a:r>
            <a:r>
              <a:rPr lang="en-US" dirty="0"/>
              <a:t>Hydrocortisone </a:t>
            </a:r>
            <a:r>
              <a:rPr lang="bg-BG" dirty="0"/>
              <a:t>не се използва.</a:t>
            </a:r>
          </a:p>
          <a:p>
            <a:pPr algn="just"/>
            <a:r>
              <a:rPr lang="bg-BG" dirty="0"/>
              <a:t>Ако това е непостижимо, то едва тогава се прилага </a:t>
            </a:r>
            <a:r>
              <a:rPr lang="en-US" dirty="0"/>
              <a:t>Hydrocortisone  iv</a:t>
            </a:r>
            <a:r>
              <a:rPr lang="bg-BG" dirty="0"/>
              <a:t> в доза </a:t>
            </a:r>
            <a:r>
              <a:rPr lang="en-US" dirty="0"/>
              <a:t>200 mg</a:t>
            </a:r>
            <a:r>
              <a:rPr lang="bg-BG" dirty="0"/>
              <a:t>/24 </a:t>
            </a:r>
            <a:r>
              <a:rPr lang="en-US" dirty="0"/>
              <a:t>h.</a:t>
            </a:r>
            <a:endParaRPr lang="bg-BG" dirty="0"/>
          </a:p>
          <a:p>
            <a:pPr algn="just"/>
            <a:r>
              <a:rPr lang="bg-BG" dirty="0"/>
              <a:t>Кортикостероидите се прилагат като непрекъсната инфузия.</a:t>
            </a:r>
            <a:endParaRPr lang="en-US" altLang="bg-BG" dirty="0"/>
          </a:p>
          <a:p>
            <a:pPr algn="just"/>
            <a:endParaRPr lang="en-US" dirty="0"/>
          </a:p>
        </p:txBody>
      </p:sp>
    </p:spTree>
    <p:extLst>
      <p:ext uri="{BB962C8B-B14F-4D97-AF65-F5344CB8AC3E}">
        <p14:creationId xmlns:p14="http://schemas.microsoft.com/office/powerpoint/2010/main" val="36220585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399" y="0"/>
            <a:ext cx="6703325" cy="1143000"/>
          </a:xfrm>
        </p:spPr>
        <p:txBody>
          <a:bodyPr/>
          <a:lstStyle/>
          <a:p>
            <a:r>
              <a:rPr lang="bg-BG" dirty="0"/>
              <a:t>Биомаркери</a:t>
            </a:r>
          </a:p>
        </p:txBody>
      </p:sp>
      <p:sp>
        <p:nvSpPr>
          <p:cNvPr id="3" name="Content Placeholder 2"/>
          <p:cNvSpPr>
            <a:spLocks noGrp="1"/>
          </p:cNvSpPr>
          <p:nvPr>
            <p:ph idx="1"/>
          </p:nvPr>
        </p:nvSpPr>
        <p:spPr>
          <a:xfrm>
            <a:off x="990600" y="1524001"/>
            <a:ext cx="7848600" cy="4602164"/>
          </a:xfrm>
        </p:spPr>
        <p:txBody>
          <a:bodyPr>
            <a:noAutofit/>
          </a:bodyPr>
          <a:lstStyle/>
          <a:p>
            <a:pPr algn="just" fontAlgn="base"/>
            <a:r>
              <a:rPr lang="bg-BG" dirty="0"/>
              <a:t>Биомаркерите улесняват ранната диагноза, определяне на пациентите с висок риск и проследяването на развитието на заболяването с цел провеждане на правилното лечение.</a:t>
            </a:r>
            <a:endParaRPr lang="en-US" dirty="0"/>
          </a:p>
          <a:p>
            <a:pPr algn="just" fontAlgn="base"/>
            <a:r>
              <a:rPr lang="en-US" b="1" dirty="0"/>
              <a:t>C-</a:t>
            </a:r>
            <a:r>
              <a:rPr lang="bg-BG" b="1" dirty="0"/>
              <a:t>реактивен протеин и СУЕ</a:t>
            </a:r>
            <a:r>
              <a:rPr lang="en-US" dirty="0"/>
              <a:t> </a:t>
            </a:r>
            <a:r>
              <a:rPr lang="bg-BG" dirty="0"/>
              <a:t>са използвани в миналото с ограничен успех.</a:t>
            </a:r>
            <a:endParaRPr lang="en-US" dirty="0"/>
          </a:p>
          <a:p>
            <a:pPr algn="just" fontAlgn="base"/>
            <a:r>
              <a:rPr lang="bg-BG" dirty="0"/>
              <a:t>Определянето на </a:t>
            </a:r>
            <a:r>
              <a:rPr lang="en-US" b="1" dirty="0" err="1"/>
              <a:t>Procalcitonin</a:t>
            </a:r>
            <a:r>
              <a:rPr lang="en-US" dirty="0"/>
              <a:t> </a:t>
            </a:r>
            <a:r>
              <a:rPr lang="bg-BG" dirty="0"/>
              <a:t>възникна като метод подпомагащ ранното откриване на бактериални инфекции и водещ провеждането на де-ескалационна антибиотична терапия или своевременното й спиране.</a:t>
            </a:r>
          </a:p>
        </p:txBody>
      </p:sp>
    </p:spTree>
    <p:extLst>
      <p:ext uri="{BB962C8B-B14F-4D97-AF65-F5344CB8AC3E}">
        <p14:creationId xmlns:p14="http://schemas.microsoft.com/office/powerpoint/2010/main" val="3734021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399" y="0"/>
            <a:ext cx="6697639" cy="1143000"/>
          </a:xfrm>
        </p:spPr>
        <p:txBody>
          <a:bodyPr/>
          <a:lstStyle/>
          <a:p>
            <a:r>
              <a:rPr lang="bg-BG" dirty="0"/>
              <a:t>СЕПСИС</a:t>
            </a:r>
            <a:endParaRPr lang="en-US" dirty="0"/>
          </a:p>
        </p:txBody>
      </p:sp>
      <p:sp>
        <p:nvSpPr>
          <p:cNvPr id="3" name="Content Placeholder 2"/>
          <p:cNvSpPr>
            <a:spLocks noGrp="1"/>
          </p:cNvSpPr>
          <p:nvPr>
            <p:ph idx="1"/>
          </p:nvPr>
        </p:nvSpPr>
        <p:spPr>
          <a:xfrm>
            <a:off x="914400" y="1600200"/>
            <a:ext cx="8077200" cy="3992563"/>
          </a:xfrm>
        </p:spPr>
        <p:txBody>
          <a:bodyPr>
            <a:normAutofit/>
          </a:bodyPr>
          <a:lstStyle/>
          <a:p>
            <a:pPr algn="just"/>
            <a:r>
              <a:rPr lang="bg-BG" b="1" i="1" dirty="0"/>
              <a:t>Сепсисът</a:t>
            </a:r>
            <a:r>
              <a:rPr lang="bg-BG" dirty="0"/>
              <a:t> е най-честата причина за смърт от инфекция, особено ако не е разпозната и лекувана своевременно.</a:t>
            </a:r>
          </a:p>
          <a:p>
            <a:pPr algn="just"/>
            <a:r>
              <a:rPr lang="bg-BG" b="1" i="1" dirty="0"/>
              <a:t>Сепсисът</a:t>
            </a:r>
            <a:r>
              <a:rPr lang="bg-BG" dirty="0"/>
              <a:t> е синдром, който се формира от особености на патогена и на приемника (пол, раса, генетични особености, съпътстващи заболявания, околна среда), които могат непрекъснато да се променят.</a:t>
            </a:r>
          </a:p>
          <a:p>
            <a:pPr algn="just"/>
            <a:r>
              <a:rPr lang="bg-BG" dirty="0"/>
              <a:t>За разликата от инфекцията, </a:t>
            </a:r>
            <a:r>
              <a:rPr lang="bg-BG" b="1" i="1" dirty="0"/>
              <a:t>сепсисът</a:t>
            </a:r>
            <a:r>
              <a:rPr lang="bg-BG" dirty="0"/>
              <a:t> представлява </a:t>
            </a:r>
            <a:r>
              <a:rPr lang="bg-BG" b="1" dirty="0"/>
              <a:t>аберантен (анормален)</a:t>
            </a:r>
            <a:r>
              <a:rPr lang="bg-BG" dirty="0"/>
              <a:t> и </a:t>
            </a:r>
            <a:r>
              <a:rPr lang="bg-BG" b="1" dirty="0"/>
              <a:t>с нарушена регулация</a:t>
            </a:r>
            <a:r>
              <a:rPr lang="bg-BG" dirty="0"/>
              <a:t> отговор на приемника</a:t>
            </a:r>
            <a:r>
              <a:rPr lang="en-US" dirty="0"/>
              <a:t> </a:t>
            </a:r>
            <a:r>
              <a:rPr lang="bg-BG" dirty="0"/>
              <a:t>и се характеризира с наличието на органна дисфункция.</a:t>
            </a:r>
            <a:endParaRPr lang="en-US" i="1" dirty="0"/>
          </a:p>
        </p:txBody>
      </p:sp>
      <p:sp>
        <p:nvSpPr>
          <p:cNvPr id="4" name="Rectangle 3"/>
          <p:cNvSpPr/>
          <p:nvPr/>
        </p:nvSpPr>
        <p:spPr>
          <a:xfrm>
            <a:off x="1066800" y="5955268"/>
            <a:ext cx="5943600" cy="369332"/>
          </a:xfrm>
          <a:prstGeom prst="rect">
            <a:avLst/>
          </a:prstGeom>
        </p:spPr>
        <p:txBody>
          <a:bodyPr wrap="square">
            <a:spAutoFit/>
          </a:bodyPr>
          <a:lstStyle/>
          <a:p>
            <a:r>
              <a:rPr lang="hr-HR" dirty="0"/>
              <a:t>JAMA. 2016;315(8):801-810. doi:10.1001/jama.2016.0287</a:t>
            </a:r>
            <a:endParaRPr lang="en-US" dirty="0"/>
          </a:p>
        </p:txBody>
      </p:sp>
    </p:spTree>
    <p:extLst>
      <p:ext uri="{BB962C8B-B14F-4D97-AF65-F5344CB8AC3E}">
        <p14:creationId xmlns:p14="http://schemas.microsoft.com/office/powerpoint/2010/main" val="12321433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399" y="0"/>
            <a:ext cx="6703325" cy="1143000"/>
          </a:xfrm>
        </p:spPr>
        <p:txBody>
          <a:bodyPr/>
          <a:lstStyle/>
          <a:p>
            <a:r>
              <a:rPr lang="bg-BG" dirty="0"/>
              <a:t>Биомаркери</a:t>
            </a:r>
          </a:p>
        </p:txBody>
      </p:sp>
      <p:sp>
        <p:nvSpPr>
          <p:cNvPr id="3" name="Content Placeholder 2"/>
          <p:cNvSpPr>
            <a:spLocks noGrp="1"/>
          </p:cNvSpPr>
          <p:nvPr>
            <p:ph idx="1"/>
          </p:nvPr>
        </p:nvSpPr>
        <p:spPr>
          <a:xfrm>
            <a:off x="990600" y="1219201"/>
            <a:ext cx="7848600" cy="4906964"/>
          </a:xfrm>
        </p:spPr>
        <p:txBody>
          <a:bodyPr>
            <a:noAutofit/>
          </a:bodyPr>
          <a:lstStyle/>
          <a:p>
            <a:pPr algn="just" fontAlgn="base"/>
            <a:r>
              <a:rPr lang="en-US" b="1" dirty="0"/>
              <a:t>Galactomannan </a:t>
            </a:r>
            <a:r>
              <a:rPr lang="bg-BG" dirty="0"/>
              <a:t>и</a:t>
            </a:r>
            <a:r>
              <a:rPr lang="en-US" b="1" dirty="0"/>
              <a:t> beta-D-glucan</a:t>
            </a:r>
            <a:r>
              <a:rPr lang="en-US" dirty="0"/>
              <a:t> </a:t>
            </a:r>
            <a:r>
              <a:rPr lang="bg-BG" dirty="0"/>
              <a:t>могат да бъдат използвани за откриването на гъбични инфекции, особено от групата на</a:t>
            </a:r>
            <a:r>
              <a:rPr lang="en-US" dirty="0"/>
              <a:t> </a:t>
            </a:r>
            <a:r>
              <a:rPr lang="en-US" i="1" dirty="0"/>
              <a:t>Aspergillus</a:t>
            </a:r>
            <a:r>
              <a:rPr lang="en-US" dirty="0"/>
              <a:t>. </a:t>
            </a:r>
            <a:r>
              <a:rPr lang="en-US" b="1" dirty="0"/>
              <a:t>Beta-d-glucan</a:t>
            </a:r>
            <a:r>
              <a:rPr lang="en-US" dirty="0"/>
              <a:t> </a:t>
            </a:r>
            <a:r>
              <a:rPr lang="bg-BG" dirty="0"/>
              <a:t>е по-чувствителен за инвазивен </a:t>
            </a:r>
            <a:r>
              <a:rPr lang="en-US" i="1" dirty="0"/>
              <a:t>Aspergillus</a:t>
            </a:r>
            <a:r>
              <a:rPr lang="en-US" dirty="0"/>
              <a:t>, </a:t>
            </a:r>
            <a:r>
              <a:rPr lang="bg-BG" dirty="0"/>
              <a:t>докато </a:t>
            </a:r>
            <a:r>
              <a:rPr lang="en-US" b="1" dirty="0"/>
              <a:t>Galactomannan</a:t>
            </a:r>
            <a:r>
              <a:rPr lang="en-US" dirty="0"/>
              <a:t> </a:t>
            </a:r>
            <a:r>
              <a:rPr lang="bg-BG" dirty="0"/>
              <a:t>е по-специфичен</a:t>
            </a:r>
            <a:r>
              <a:rPr lang="en-US" dirty="0"/>
              <a:t>.</a:t>
            </a:r>
          </a:p>
          <a:p>
            <a:pPr algn="just" fontAlgn="base"/>
            <a:r>
              <a:rPr lang="bg-BG" b="1" dirty="0"/>
              <a:t>Цитокините </a:t>
            </a:r>
            <a:r>
              <a:rPr lang="bg-BG" dirty="0"/>
              <a:t>като интерлевкини</a:t>
            </a:r>
            <a:r>
              <a:rPr lang="en-US" dirty="0"/>
              <a:t> (IL-6, IL-8, IL-10), TNF-alpha, </a:t>
            </a:r>
            <a:r>
              <a:rPr lang="bg-BG" dirty="0"/>
              <a:t>Протеини на острата фаза и </a:t>
            </a:r>
            <a:r>
              <a:rPr lang="bg-BG" b="1" dirty="0"/>
              <a:t>рецепторни молекули</a:t>
            </a:r>
            <a:r>
              <a:rPr lang="bg-BG" dirty="0"/>
              <a:t> понастоящем се проучват за определяне на приложението им при проследяването на сепитчните състояния.</a:t>
            </a:r>
            <a:endParaRPr lang="en-US" dirty="0"/>
          </a:p>
          <a:p>
            <a:pPr algn="just" fontAlgn="base"/>
            <a:r>
              <a:rPr lang="bg-BG" dirty="0"/>
              <a:t>Ограничената чувствителност и специфичност на отделните биомаркери може да бъде преодоляна чрез прилагане на комбинация от тях.</a:t>
            </a:r>
          </a:p>
        </p:txBody>
      </p:sp>
    </p:spTree>
    <p:extLst>
      <p:ext uri="{BB962C8B-B14F-4D97-AF65-F5344CB8AC3E}">
        <p14:creationId xmlns:p14="http://schemas.microsoft.com/office/powerpoint/2010/main" val="36689468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362200" y="0"/>
            <a:ext cx="6781800" cy="1143000"/>
          </a:xfrm>
        </p:spPr>
        <p:txBody>
          <a:bodyPr/>
          <a:lstStyle/>
          <a:p>
            <a:pPr eaLnBrk="1" hangingPunct="1">
              <a:defRPr/>
            </a:pPr>
            <a:r>
              <a:rPr lang="bg-BG" dirty="0"/>
              <a:t>Заместително кръвопреливане</a:t>
            </a:r>
            <a:endParaRPr lang="en-US" dirty="0"/>
          </a:p>
        </p:txBody>
      </p:sp>
      <p:sp>
        <p:nvSpPr>
          <p:cNvPr id="56323" name="Rectangle 3"/>
          <p:cNvSpPr>
            <a:spLocks noGrp="1" noChangeArrowheads="1"/>
          </p:cNvSpPr>
          <p:nvPr>
            <p:ph type="body" idx="1"/>
          </p:nvPr>
        </p:nvSpPr>
        <p:spPr>
          <a:xfrm>
            <a:off x="990600" y="1600200"/>
            <a:ext cx="8153400" cy="4648200"/>
          </a:xfrm>
        </p:spPr>
        <p:txBody>
          <a:bodyPr>
            <a:noAutofit/>
          </a:bodyPr>
          <a:lstStyle/>
          <a:p>
            <a:pPr algn="just"/>
            <a:r>
              <a:rPr lang="bg-BG" dirty="0"/>
              <a:t>Ако липсват данни за тъканна хипоперфузия или миокардна исхемия и хипоксемия, се препоръчва преливането на еритроцитен концентрат при стойности на хемоглобина под </a:t>
            </a:r>
            <a:r>
              <a:rPr lang="en-US" dirty="0"/>
              <a:t>70 g/l </a:t>
            </a:r>
            <a:r>
              <a:rPr lang="bg-BG" dirty="0"/>
              <a:t>и достигане на стойности </a:t>
            </a:r>
            <a:r>
              <a:rPr lang="en-US" dirty="0"/>
              <a:t>70 –90 g/l </a:t>
            </a:r>
            <a:r>
              <a:rPr lang="bg-BG" dirty="0"/>
              <a:t>при възрастни.</a:t>
            </a:r>
          </a:p>
          <a:p>
            <a:pPr algn="just"/>
            <a:r>
              <a:rPr lang="bg-BG" dirty="0"/>
              <a:t>Прясно Замразена Плазма се прилага само при клинична изява на кървене или планирана инвазивна процедура с евентуална кръвозагуба.</a:t>
            </a:r>
          </a:p>
        </p:txBody>
      </p:sp>
    </p:spTree>
    <p:extLst>
      <p:ext uri="{BB962C8B-B14F-4D97-AF65-F5344CB8AC3E}">
        <p14:creationId xmlns:p14="http://schemas.microsoft.com/office/powerpoint/2010/main" val="1251854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362200" y="0"/>
            <a:ext cx="6781800" cy="1143000"/>
          </a:xfrm>
        </p:spPr>
        <p:txBody>
          <a:bodyPr/>
          <a:lstStyle/>
          <a:p>
            <a:pPr eaLnBrk="1" hangingPunct="1">
              <a:defRPr/>
            </a:pPr>
            <a:r>
              <a:rPr lang="bg-BG" dirty="0"/>
              <a:t>Заместително кръвопреливане</a:t>
            </a:r>
            <a:endParaRPr lang="en-US" dirty="0"/>
          </a:p>
        </p:txBody>
      </p:sp>
      <p:sp>
        <p:nvSpPr>
          <p:cNvPr id="56323" name="Rectangle 3"/>
          <p:cNvSpPr>
            <a:spLocks noGrp="1" noChangeArrowheads="1"/>
          </p:cNvSpPr>
          <p:nvPr>
            <p:ph type="body" idx="1"/>
          </p:nvPr>
        </p:nvSpPr>
        <p:spPr>
          <a:xfrm>
            <a:off x="990600" y="1600200"/>
            <a:ext cx="8153400" cy="4648200"/>
          </a:xfrm>
        </p:spPr>
        <p:txBody>
          <a:bodyPr>
            <a:noAutofit/>
          </a:bodyPr>
          <a:lstStyle/>
          <a:p>
            <a:pPr algn="just"/>
            <a:r>
              <a:rPr lang="bg-BG" dirty="0"/>
              <a:t>Тромбоцитна маса се прилага:</a:t>
            </a:r>
          </a:p>
          <a:p>
            <a:pPr lvl="1" algn="just"/>
            <a:r>
              <a:rPr lang="bg-BG" dirty="0"/>
              <a:t>Профилактично при стойности на тромбоцитите под 1</a:t>
            </a:r>
            <a:r>
              <a:rPr lang="en-US" dirty="0"/>
              <a:t>0x10</a:t>
            </a:r>
            <a:r>
              <a:rPr lang="en-US" baseline="30000" dirty="0"/>
              <a:t>9</a:t>
            </a:r>
            <a:r>
              <a:rPr lang="en-US" dirty="0"/>
              <a:t>/l</a:t>
            </a:r>
            <a:r>
              <a:rPr lang="bg-BG" dirty="0"/>
              <a:t> при липса на активно кървене;</a:t>
            </a:r>
          </a:p>
          <a:p>
            <a:pPr lvl="1" algn="just"/>
            <a:r>
              <a:rPr lang="bg-BG" dirty="0"/>
              <a:t>При значим риск от кървене под 2</a:t>
            </a:r>
            <a:r>
              <a:rPr lang="en-US" dirty="0"/>
              <a:t>0x10</a:t>
            </a:r>
            <a:r>
              <a:rPr lang="en-US" baseline="30000" dirty="0"/>
              <a:t>9</a:t>
            </a:r>
            <a:r>
              <a:rPr lang="en-US" dirty="0"/>
              <a:t>/l</a:t>
            </a:r>
            <a:r>
              <a:rPr lang="bg-BG" dirty="0"/>
              <a:t>;</a:t>
            </a:r>
          </a:p>
          <a:p>
            <a:pPr lvl="1" algn="just"/>
            <a:r>
              <a:rPr lang="bg-BG" dirty="0"/>
              <a:t>При активно кървене, операция или инвазивна процедура и </a:t>
            </a:r>
            <a:r>
              <a:rPr lang="en-US" dirty="0"/>
              <a:t>≥</a:t>
            </a:r>
            <a:r>
              <a:rPr lang="bg-BG" dirty="0"/>
              <a:t> </a:t>
            </a:r>
            <a:r>
              <a:rPr lang="en-US" dirty="0"/>
              <a:t>50x10</a:t>
            </a:r>
            <a:r>
              <a:rPr lang="en-US" baseline="30000" dirty="0"/>
              <a:t>9</a:t>
            </a:r>
            <a:r>
              <a:rPr lang="en-US" dirty="0"/>
              <a:t>/l</a:t>
            </a:r>
            <a:r>
              <a:rPr lang="bg-BG" dirty="0"/>
              <a:t>.</a:t>
            </a:r>
          </a:p>
          <a:p>
            <a:pPr algn="just"/>
            <a:r>
              <a:rPr lang="bg-BG" dirty="0"/>
              <a:t>Не се препоръчва приложението на Е</a:t>
            </a:r>
            <a:r>
              <a:rPr lang="en-US" dirty="0" err="1"/>
              <a:t>rythropoetin</a:t>
            </a:r>
            <a:r>
              <a:rPr lang="en-US" dirty="0"/>
              <a:t> </a:t>
            </a:r>
            <a:r>
              <a:rPr lang="bg-BG" dirty="0"/>
              <a:t>за коригиране на анемията при сепсис.</a:t>
            </a:r>
            <a:endParaRPr lang="en-US" dirty="0"/>
          </a:p>
        </p:txBody>
      </p:sp>
    </p:spTree>
    <p:extLst>
      <p:ext uri="{BB962C8B-B14F-4D97-AF65-F5344CB8AC3E}">
        <p14:creationId xmlns:p14="http://schemas.microsoft.com/office/powerpoint/2010/main" val="40278404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362200" y="0"/>
            <a:ext cx="6781800" cy="1143000"/>
          </a:xfrm>
        </p:spPr>
        <p:txBody>
          <a:bodyPr/>
          <a:lstStyle/>
          <a:p>
            <a:pPr eaLnBrk="1" hangingPunct="1">
              <a:defRPr/>
            </a:pPr>
            <a:r>
              <a:rPr lang="bg-BG" dirty="0"/>
              <a:t>Други терапевтични насоки</a:t>
            </a:r>
          </a:p>
        </p:txBody>
      </p:sp>
      <p:sp>
        <p:nvSpPr>
          <p:cNvPr id="57347" name="Rectangle 3"/>
          <p:cNvSpPr>
            <a:spLocks noGrp="1" noChangeArrowheads="1"/>
          </p:cNvSpPr>
          <p:nvPr>
            <p:ph type="body" idx="1"/>
          </p:nvPr>
        </p:nvSpPr>
        <p:spPr>
          <a:xfrm>
            <a:off x="990600" y="1600200"/>
            <a:ext cx="8077200" cy="4648200"/>
          </a:xfrm>
        </p:spPr>
        <p:txBody>
          <a:bodyPr>
            <a:normAutofit/>
          </a:bodyPr>
          <a:lstStyle/>
          <a:p>
            <a:pPr algn="just"/>
            <a:r>
              <a:rPr lang="bg-BG" dirty="0"/>
              <a:t>Не се прилагат венозно Имуноглобулини при пациенти със сепсис или септичен шок.</a:t>
            </a:r>
          </a:p>
          <a:p>
            <a:pPr algn="just"/>
            <a:r>
              <a:rPr lang="bg-BG" dirty="0"/>
              <a:t>Не се препоръчва прилагането на техники на високообемна хемофилтрация или хемоадсорбция.</a:t>
            </a:r>
          </a:p>
          <a:p>
            <a:pPr algn="just"/>
            <a:r>
              <a:rPr lang="bg-BG" dirty="0"/>
              <a:t>Провеждането на механична вентилация с подходящ режим и параметри е задължително.</a:t>
            </a:r>
          </a:p>
          <a:p>
            <a:pPr algn="just"/>
            <a:r>
              <a:rPr lang="bg-BG" dirty="0"/>
              <a:t>Препоръчва се седирането, обезболяването и нервно-мускулната блокада да бъдат внимателно титрирани.</a:t>
            </a:r>
            <a:endParaRPr lang="en-US" dirty="0"/>
          </a:p>
        </p:txBody>
      </p:sp>
    </p:spTree>
    <p:extLst>
      <p:ext uri="{BB962C8B-B14F-4D97-AF65-F5344CB8AC3E}">
        <p14:creationId xmlns:p14="http://schemas.microsoft.com/office/powerpoint/2010/main" val="5437741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438400" y="22952"/>
            <a:ext cx="6705600" cy="1143000"/>
          </a:xfrm>
        </p:spPr>
        <p:txBody>
          <a:bodyPr/>
          <a:lstStyle/>
          <a:p>
            <a:pPr eaLnBrk="1" hangingPunct="1">
              <a:defRPr/>
            </a:pPr>
            <a:r>
              <a:rPr lang="bg-BG" dirty="0"/>
              <a:t>Антикоагуланти</a:t>
            </a:r>
            <a:br>
              <a:rPr lang="bg-BG" dirty="0"/>
            </a:br>
            <a:r>
              <a:rPr lang="bg-BG" dirty="0"/>
              <a:t>и профилактика на ВТЕ</a:t>
            </a:r>
          </a:p>
        </p:txBody>
      </p:sp>
      <p:sp>
        <p:nvSpPr>
          <p:cNvPr id="57347" name="Rectangle 3"/>
          <p:cNvSpPr>
            <a:spLocks noGrp="1" noChangeArrowheads="1"/>
          </p:cNvSpPr>
          <p:nvPr>
            <p:ph type="body" idx="1"/>
          </p:nvPr>
        </p:nvSpPr>
        <p:spPr>
          <a:xfrm>
            <a:off x="914400" y="1600200"/>
            <a:ext cx="8077200" cy="4525963"/>
          </a:xfrm>
        </p:spPr>
        <p:txBody>
          <a:bodyPr>
            <a:normAutofit/>
          </a:bodyPr>
          <a:lstStyle/>
          <a:p>
            <a:pPr algn="just"/>
            <a:r>
              <a:rPr lang="bg-BG" dirty="0"/>
              <a:t>Не се препоръчва прилагането на </a:t>
            </a:r>
            <a:r>
              <a:rPr lang="en-US" dirty="0" err="1"/>
              <a:t>Antithrombine</a:t>
            </a:r>
            <a:r>
              <a:rPr lang="bg-BG" dirty="0"/>
              <a:t>, </a:t>
            </a:r>
            <a:r>
              <a:rPr lang="en-US" dirty="0" err="1"/>
              <a:t>Thrombomoduline</a:t>
            </a:r>
            <a:r>
              <a:rPr lang="bg-BG" dirty="0"/>
              <a:t> или </a:t>
            </a:r>
            <a:r>
              <a:rPr lang="en-US" dirty="0" err="1"/>
              <a:t>Heparine</a:t>
            </a:r>
            <a:r>
              <a:rPr lang="bg-BG" dirty="0"/>
              <a:t>.</a:t>
            </a:r>
            <a:endParaRPr lang="en-US" dirty="0"/>
          </a:p>
          <a:p>
            <a:pPr algn="just"/>
            <a:r>
              <a:rPr lang="bg-BG" dirty="0"/>
              <a:t>При липса на противопоказания, може да се проведе  профилактика с нискомолекулярен хепаринов препарат.</a:t>
            </a:r>
          </a:p>
          <a:p>
            <a:pPr algn="just"/>
            <a:r>
              <a:rPr lang="bg-BG" dirty="0"/>
              <a:t>Предпочита се приложението на НМХПрепарати пред нефракционираните (</a:t>
            </a:r>
            <a:r>
              <a:rPr lang="en-US" dirty="0" err="1"/>
              <a:t>Heparine</a:t>
            </a:r>
            <a:r>
              <a:rPr lang="en-US" dirty="0"/>
              <a:t>).</a:t>
            </a:r>
            <a:endParaRPr lang="bg-BG" dirty="0"/>
          </a:p>
          <a:p>
            <a:pPr algn="just"/>
            <a:r>
              <a:rPr lang="bg-BG" dirty="0"/>
              <a:t>Пр</a:t>
            </a:r>
            <a:r>
              <a:rPr lang="en-US" dirty="0"/>
              <a:t>e</a:t>
            </a:r>
            <a:r>
              <a:rPr lang="bg-BG" dirty="0"/>
              <a:t>поръчва се прилагане на механични профилактични лечебни процедури – специални чорапи или устройства за създаване на интермитентно налягане, самостоятелно или в съчетание с НМХПрепарати.</a:t>
            </a:r>
          </a:p>
        </p:txBody>
      </p:sp>
    </p:spTree>
    <p:extLst>
      <p:ext uri="{BB962C8B-B14F-4D97-AF65-F5344CB8AC3E}">
        <p14:creationId xmlns:p14="http://schemas.microsoft.com/office/powerpoint/2010/main" val="24057889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438400" y="22952"/>
            <a:ext cx="6705600" cy="1143000"/>
          </a:xfrm>
        </p:spPr>
        <p:txBody>
          <a:bodyPr/>
          <a:lstStyle/>
          <a:p>
            <a:pPr eaLnBrk="1" hangingPunct="1">
              <a:defRPr/>
            </a:pPr>
            <a:r>
              <a:rPr lang="bg-BG" dirty="0"/>
              <a:t>Контрол на КЗНиво</a:t>
            </a:r>
          </a:p>
        </p:txBody>
      </p:sp>
      <p:sp>
        <p:nvSpPr>
          <p:cNvPr id="57347" name="Rectangle 3"/>
          <p:cNvSpPr>
            <a:spLocks noGrp="1" noChangeArrowheads="1"/>
          </p:cNvSpPr>
          <p:nvPr>
            <p:ph type="body" idx="1"/>
          </p:nvPr>
        </p:nvSpPr>
        <p:spPr>
          <a:xfrm>
            <a:off x="914400" y="1600200"/>
            <a:ext cx="8077200" cy="4525963"/>
          </a:xfrm>
        </p:spPr>
        <p:txBody>
          <a:bodyPr>
            <a:normAutofit/>
          </a:bodyPr>
          <a:lstStyle/>
          <a:p>
            <a:pPr algn="just"/>
            <a:r>
              <a:rPr lang="bg-BG" dirty="0"/>
              <a:t>Протоколизирана корекция на КЗН с приложението на </a:t>
            </a:r>
            <a:r>
              <a:rPr lang="en-US" dirty="0"/>
              <a:t>Insulin</a:t>
            </a:r>
            <a:r>
              <a:rPr lang="bg-BG" dirty="0"/>
              <a:t>, ако при двукратно проследяване се установят нива над  9,99 </a:t>
            </a:r>
            <a:r>
              <a:rPr lang="en-US" dirty="0" err="1"/>
              <a:t>mmol</a:t>
            </a:r>
            <a:r>
              <a:rPr lang="en-US" dirty="0"/>
              <a:t>/l.</a:t>
            </a:r>
          </a:p>
          <a:p>
            <a:pPr algn="just"/>
            <a:r>
              <a:rPr lang="bg-BG" dirty="0"/>
              <a:t>Препоръчва се КЗН да се проследява на всеки 1-2 часа, а при стабилни нива на 4 часа.</a:t>
            </a:r>
            <a:endParaRPr lang="en-US" dirty="0"/>
          </a:p>
          <a:p>
            <a:pPr algn="just"/>
            <a:r>
              <a:rPr lang="bg-BG" dirty="0"/>
              <a:t>Внимателно да се интерпретират данните от капилярно взетата кръв за изследване, като се предпочитат артериалните и венозни проби.</a:t>
            </a:r>
          </a:p>
        </p:txBody>
      </p:sp>
    </p:spTree>
    <p:extLst>
      <p:ext uri="{BB962C8B-B14F-4D97-AF65-F5344CB8AC3E}">
        <p14:creationId xmlns:p14="http://schemas.microsoft.com/office/powerpoint/2010/main" val="22029769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362200" y="0"/>
            <a:ext cx="6781800" cy="1143000"/>
          </a:xfrm>
        </p:spPr>
        <p:txBody>
          <a:bodyPr/>
          <a:lstStyle/>
          <a:p>
            <a:pPr eaLnBrk="1" hangingPunct="1">
              <a:defRPr/>
            </a:pPr>
            <a:r>
              <a:rPr lang="bg-BG" dirty="0"/>
              <a:t>Заместително бъбречно лечение</a:t>
            </a:r>
          </a:p>
        </p:txBody>
      </p:sp>
      <p:sp>
        <p:nvSpPr>
          <p:cNvPr id="57347" name="Rectangle 3"/>
          <p:cNvSpPr>
            <a:spLocks noGrp="1" noChangeArrowheads="1"/>
          </p:cNvSpPr>
          <p:nvPr>
            <p:ph type="body" idx="1"/>
          </p:nvPr>
        </p:nvSpPr>
        <p:spPr>
          <a:xfrm>
            <a:off x="990600" y="1600200"/>
            <a:ext cx="8077200" cy="4648200"/>
          </a:xfrm>
        </p:spPr>
        <p:txBody>
          <a:bodyPr>
            <a:normAutofit/>
          </a:bodyPr>
          <a:lstStyle/>
          <a:p>
            <a:pPr algn="just"/>
            <a:r>
              <a:rPr lang="bg-BG" dirty="0"/>
              <a:t>Непрекъснатата бъбречна заместителната терапия и интермитентната хемодиализа са еквивалентни при пациенти със сепсис и Остро Бъбречно Увреждане.</a:t>
            </a:r>
          </a:p>
          <a:p>
            <a:pPr algn="just"/>
            <a:r>
              <a:rPr lang="bg-BG" dirty="0"/>
              <a:t>Прилагането на непрекъснатите методи на извънтелесна депурация дава възможност за контрол на обема на течностите при пациенти с нестабилна хемодинамика.</a:t>
            </a:r>
            <a:r>
              <a:rPr lang="en-US" dirty="0"/>
              <a:t> </a:t>
            </a:r>
            <a:endParaRPr lang="bg-BG" dirty="0"/>
          </a:p>
          <a:p>
            <a:pPr algn="just"/>
            <a:r>
              <a:rPr lang="bg-BG" dirty="0"/>
              <a:t>Не е показано приложението на Бъбречно Заместително Лечение при тези пациенти, ако е налице само увеличен креатинин или олигурия, без други окончателни показания за провеждане на диализа.</a:t>
            </a:r>
          </a:p>
        </p:txBody>
      </p:sp>
    </p:spTree>
    <p:extLst>
      <p:ext uri="{BB962C8B-B14F-4D97-AF65-F5344CB8AC3E}">
        <p14:creationId xmlns:p14="http://schemas.microsoft.com/office/powerpoint/2010/main" val="18158776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362200" y="0"/>
            <a:ext cx="6781800" cy="1143000"/>
          </a:xfrm>
        </p:spPr>
        <p:txBody>
          <a:bodyPr/>
          <a:lstStyle/>
          <a:p>
            <a:pPr eaLnBrk="1" hangingPunct="1">
              <a:defRPr/>
            </a:pPr>
            <a:r>
              <a:rPr lang="bg-BG" dirty="0"/>
              <a:t>При септичен шок</a:t>
            </a:r>
            <a:endParaRPr lang="en-US" dirty="0"/>
          </a:p>
        </p:txBody>
      </p:sp>
      <p:sp>
        <p:nvSpPr>
          <p:cNvPr id="56323" name="Rectangle 3"/>
          <p:cNvSpPr>
            <a:spLocks noGrp="1" noChangeArrowheads="1"/>
          </p:cNvSpPr>
          <p:nvPr>
            <p:ph type="body" idx="1"/>
          </p:nvPr>
        </p:nvSpPr>
        <p:spPr>
          <a:xfrm>
            <a:off x="914400" y="1600200"/>
            <a:ext cx="8229600" cy="4724400"/>
          </a:xfrm>
        </p:spPr>
        <p:txBody>
          <a:bodyPr/>
          <a:lstStyle/>
          <a:p>
            <a:pPr marL="355600" indent="-355600" algn="just" eaLnBrk="1" hangingPunct="1"/>
            <a:r>
              <a:rPr lang="bg-BG" altLang="bg-BG" dirty="0"/>
              <a:t>Не се прилага Натриев хидрокарбонат </a:t>
            </a:r>
            <a:r>
              <a:rPr lang="en-US" altLang="bg-BG" dirty="0"/>
              <a:t>(NaHCO</a:t>
            </a:r>
            <a:r>
              <a:rPr lang="en-US" altLang="bg-BG" baseline="-25000" dirty="0"/>
              <a:t>3</a:t>
            </a:r>
            <a:r>
              <a:rPr lang="en-US" altLang="bg-BG" dirty="0"/>
              <a:t>)</a:t>
            </a:r>
            <a:r>
              <a:rPr lang="bg-BG" altLang="bg-BG" dirty="0"/>
              <a:t> с цел подобряване на кръвообращението</a:t>
            </a:r>
            <a:r>
              <a:rPr lang="en-US" altLang="bg-BG" dirty="0"/>
              <a:t>,</a:t>
            </a:r>
            <a:r>
              <a:rPr lang="bg-BG" altLang="bg-BG" dirty="0"/>
              <a:t> или оптимизиране на приложението на вазоконстриктори при пациенти с лактатна ацидоза при рН ≥ 7.15.</a:t>
            </a:r>
            <a:endParaRPr lang="en-US" altLang="bg-BG" dirty="0"/>
          </a:p>
        </p:txBody>
      </p:sp>
    </p:spTree>
    <p:extLst>
      <p:ext uri="{BB962C8B-B14F-4D97-AF65-F5344CB8AC3E}">
        <p14:creationId xmlns:p14="http://schemas.microsoft.com/office/powerpoint/2010/main" val="15034326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362200" y="22952"/>
            <a:ext cx="6781800" cy="1143000"/>
          </a:xfrm>
        </p:spPr>
        <p:txBody>
          <a:bodyPr/>
          <a:lstStyle/>
          <a:p>
            <a:pPr eaLnBrk="1" hangingPunct="1">
              <a:defRPr/>
            </a:pPr>
            <a:r>
              <a:rPr lang="bg-BG" dirty="0"/>
              <a:t>Профилактика на стрес-индуцираните язви</a:t>
            </a:r>
          </a:p>
        </p:txBody>
      </p:sp>
      <p:sp>
        <p:nvSpPr>
          <p:cNvPr id="57347" name="Rectangle 3"/>
          <p:cNvSpPr>
            <a:spLocks noGrp="1" noChangeArrowheads="1"/>
          </p:cNvSpPr>
          <p:nvPr>
            <p:ph type="body" idx="1"/>
          </p:nvPr>
        </p:nvSpPr>
        <p:spPr>
          <a:xfrm>
            <a:off x="990600" y="1676400"/>
            <a:ext cx="8001000" cy="4495800"/>
          </a:xfrm>
        </p:spPr>
        <p:txBody>
          <a:bodyPr>
            <a:normAutofit/>
          </a:bodyPr>
          <a:lstStyle/>
          <a:p>
            <a:pPr algn="just"/>
            <a:r>
              <a:rPr lang="bg-BG" dirty="0"/>
              <a:t>Препоръчваме приложението на профилактика на стрес-индуцираните язви при пациенти със сепсис или септичен шок, които имат рискови фактори за кървене от стомашно-чревния тракт.</a:t>
            </a:r>
          </a:p>
          <a:p>
            <a:r>
              <a:rPr lang="bg-BG" dirty="0"/>
              <a:t>При наличието на показания, предлагаме приложението на инхибитори на протонната помпа или на антагонисти на Н</a:t>
            </a:r>
            <a:r>
              <a:rPr lang="bg-BG" baseline="-25000" dirty="0"/>
              <a:t>2</a:t>
            </a:r>
            <a:r>
              <a:rPr lang="bg-BG" dirty="0"/>
              <a:t> рецепторите</a:t>
            </a:r>
            <a:r>
              <a:rPr lang="tr-TR" dirty="0"/>
              <a:t>.</a:t>
            </a:r>
          </a:p>
          <a:p>
            <a:pPr algn="just"/>
            <a:r>
              <a:rPr lang="bg-BG" dirty="0"/>
              <a:t>Не се препоръчва провеждането на профилактика на стрес-индуцираните язви</a:t>
            </a:r>
            <a:r>
              <a:rPr lang="en-US" dirty="0"/>
              <a:t>,</a:t>
            </a:r>
            <a:r>
              <a:rPr lang="bg-BG" dirty="0"/>
              <a:t> при липса на рискови фактори за кървене от стомашно-чревния тракт.</a:t>
            </a:r>
            <a:endParaRPr lang="en-US" dirty="0"/>
          </a:p>
        </p:txBody>
      </p:sp>
    </p:spTree>
    <p:extLst>
      <p:ext uri="{BB962C8B-B14F-4D97-AF65-F5344CB8AC3E}">
        <p14:creationId xmlns:p14="http://schemas.microsoft.com/office/powerpoint/2010/main" val="33597013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362200" y="22952"/>
            <a:ext cx="6781800" cy="1143000"/>
          </a:xfrm>
        </p:spPr>
        <p:txBody>
          <a:bodyPr/>
          <a:lstStyle/>
          <a:p>
            <a:pPr eaLnBrk="1" hangingPunct="1">
              <a:defRPr/>
            </a:pPr>
            <a:r>
              <a:rPr lang="bg-BG" dirty="0"/>
              <a:t>Хранене</a:t>
            </a:r>
          </a:p>
        </p:txBody>
      </p:sp>
      <p:sp>
        <p:nvSpPr>
          <p:cNvPr id="57347" name="Rectangle 3"/>
          <p:cNvSpPr>
            <a:spLocks noGrp="1" noChangeArrowheads="1"/>
          </p:cNvSpPr>
          <p:nvPr>
            <p:ph type="body" idx="1"/>
          </p:nvPr>
        </p:nvSpPr>
        <p:spPr>
          <a:xfrm>
            <a:off x="990600" y="1676400"/>
            <a:ext cx="8001000" cy="4495800"/>
          </a:xfrm>
        </p:spPr>
        <p:txBody>
          <a:bodyPr>
            <a:noAutofit/>
          </a:bodyPr>
          <a:lstStyle/>
          <a:p>
            <a:pPr algn="just"/>
            <a:r>
              <a:rPr lang="bg-BG" dirty="0"/>
              <a:t>Не се препоръчва ранно парентерално хранене, самостоятелно или в комбинация с ентерално, а по-скоро ранно ентерално хранене при критично болните, ГИТ на които позволява това.</a:t>
            </a:r>
          </a:p>
          <a:p>
            <a:pPr algn="just"/>
            <a:r>
              <a:rPr lang="bg-BG" dirty="0"/>
              <a:t>Ако това не е приложимо, по-добре е да се започне венозно инфузиране на глюкозни разтвори за първите 7 дни, последвано от ентерално хранене.</a:t>
            </a:r>
          </a:p>
          <a:p>
            <a:pPr algn="just"/>
            <a:r>
              <a:rPr lang="bg-BG" dirty="0"/>
              <a:t> Прилагането на орално или ентерално хранене се толерира по-добре от гладуването или инфузии с глюкозни разтвори в първите 48 часа след диагнозата на сепсис/септичен шок.</a:t>
            </a:r>
          </a:p>
        </p:txBody>
      </p:sp>
    </p:spTree>
    <p:extLst>
      <p:ext uri="{BB962C8B-B14F-4D97-AF65-F5344CB8AC3E}">
        <p14:creationId xmlns:p14="http://schemas.microsoft.com/office/powerpoint/2010/main" val="3735443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2982"/>
            <a:ext cx="6705600" cy="1143000"/>
          </a:xfrm>
        </p:spPr>
        <p:txBody>
          <a:bodyPr/>
          <a:lstStyle/>
          <a:p>
            <a:r>
              <a:rPr lang="bg-BG" dirty="0"/>
              <a:t>СЕПСИС</a:t>
            </a:r>
            <a:endParaRPr lang="en-US" dirty="0"/>
          </a:p>
        </p:txBody>
      </p:sp>
      <p:sp>
        <p:nvSpPr>
          <p:cNvPr id="3" name="Content Placeholder 2"/>
          <p:cNvSpPr>
            <a:spLocks noGrp="1"/>
          </p:cNvSpPr>
          <p:nvPr>
            <p:ph idx="1"/>
          </p:nvPr>
        </p:nvSpPr>
        <p:spPr>
          <a:xfrm>
            <a:off x="914400" y="1600200"/>
            <a:ext cx="8077200" cy="3992563"/>
          </a:xfrm>
        </p:spPr>
        <p:txBody>
          <a:bodyPr>
            <a:normAutofit/>
          </a:bodyPr>
          <a:lstStyle/>
          <a:p>
            <a:pPr algn="just"/>
            <a:r>
              <a:rPr lang="bg-BG" b="1" i="1" dirty="0"/>
              <a:t>Сепсис</a:t>
            </a:r>
            <a:r>
              <a:rPr lang="bg-BG" dirty="0"/>
              <a:t>-индуцираната органна дисфункция може да бъде и незабележима, ето защо тя трябва да се подозира при всеки пациент с инфекция.</a:t>
            </a:r>
          </a:p>
          <a:p>
            <a:pPr algn="just"/>
            <a:r>
              <a:rPr lang="bg-BG" dirty="0"/>
              <a:t>Обратно на това, всяка неразпозната инфекция може да отключи нова органна дисфункция.</a:t>
            </a:r>
          </a:p>
          <a:p>
            <a:pPr algn="just"/>
            <a:r>
              <a:rPr lang="bg-BG" dirty="0"/>
              <a:t>Всяка неясна органна дисфункция трябва да ни кара да мислим за възможността от съпътстваща инфекция.</a:t>
            </a:r>
            <a:endParaRPr lang="en-US" dirty="0"/>
          </a:p>
        </p:txBody>
      </p:sp>
      <p:sp>
        <p:nvSpPr>
          <p:cNvPr id="4" name="Rectangle 3"/>
          <p:cNvSpPr/>
          <p:nvPr/>
        </p:nvSpPr>
        <p:spPr>
          <a:xfrm>
            <a:off x="1066800" y="5955268"/>
            <a:ext cx="5943600" cy="369332"/>
          </a:xfrm>
          <a:prstGeom prst="rect">
            <a:avLst/>
          </a:prstGeom>
        </p:spPr>
        <p:txBody>
          <a:bodyPr wrap="square">
            <a:spAutoFit/>
          </a:bodyPr>
          <a:lstStyle/>
          <a:p>
            <a:r>
              <a:rPr lang="hr-HR" dirty="0"/>
              <a:t>JAMA. 2016;315(8):801-810. doi:10.1001/jama.2016.0287</a:t>
            </a:r>
            <a:endParaRPr lang="en-US" dirty="0"/>
          </a:p>
        </p:txBody>
      </p:sp>
    </p:spTree>
    <p:extLst>
      <p:ext uri="{BB962C8B-B14F-4D97-AF65-F5344CB8AC3E}">
        <p14:creationId xmlns:p14="http://schemas.microsoft.com/office/powerpoint/2010/main" val="15554048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362200" y="22952"/>
            <a:ext cx="6781800" cy="1143000"/>
          </a:xfrm>
        </p:spPr>
        <p:txBody>
          <a:bodyPr/>
          <a:lstStyle/>
          <a:p>
            <a:pPr eaLnBrk="1" hangingPunct="1">
              <a:defRPr/>
            </a:pPr>
            <a:r>
              <a:rPr lang="bg-BG" dirty="0"/>
              <a:t>Хранене</a:t>
            </a:r>
          </a:p>
        </p:txBody>
      </p:sp>
      <p:sp>
        <p:nvSpPr>
          <p:cNvPr id="57347" name="Rectangle 3"/>
          <p:cNvSpPr>
            <a:spLocks noGrp="1" noChangeArrowheads="1"/>
          </p:cNvSpPr>
          <p:nvPr>
            <p:ph type="body" idx="1"/>
          </p:nvPr>
        </p:nvSpPr>
        <p:spPr>
          <a:xfrm>
            <a:off x="990600" y="1676400"/>
            <a:ext cx="8001000" cy="4495800"/>
          </a:xfrm>
        </p:spPr>
        <p:txBody>
          <a:bodyPr>
            <a:noAutofit/>
          </a:bodyPr>
          <a:lstStyle/>
          <a:p>
            <a:pPr algn="just"/>
            <a:r>
              <a:rPr lang="bg-BG" dirty="0"/>
              <a:t>По-уместно е поддържането на нискокалориен режим - </a:t>
            </a:r>
            <a:r>
              <a:rPr lang="en-US" dirty="0"/>
              <a:t>500 </a:t>
            </a:r>
            <a:r>
              <a:rPr lang="en-US" dirty="0" err="1"/>
              <a:t>cal</a:t>
            </a:r>
            <a:r>
              <a:rPr lang="bg-BG" dirty="0"/>
              <a:t>/24 </a:t>
            </a:r>
            <a:r>
              <a:rPr lang="en-US" dirty="0"/>
              <a:t>h</a:t>
            </a:r>
            <a:r>
              <a:rPr lang="bg-BG" dirty="0"/>
              <a:t>.</a:t>
            </a:r>
            <a:endParaRPr lang="en-US" dirty="0"/>
          </a:p>
          <a:p>
            <a:pPr algn="just"/>
            <a:r>
              <a:rPr lang="bg-BG" dirty="0"/>
              <a:t>Не се препоръчва използването на О</a:t>
            </a:r>
            <a:r>
              <a:rPr lang="en-US" dirty="0"/>
              <a:t>mega-3 </a:t>
            </a:r>
            <a:r>
              <a:rPr lang="bg-BG" dirty="0"/>
              <a:t>мастни киселини, като имунни добавки.</a:t>
            </a:r>
          </a:p>
          <a:p>
            <a:pPr algn="just"/>
            <a:r>
              <a:rPr lang="bg-BG" dirty="0"/>
              <a:t>Предлагаме да не се проследяват рутинно остатъчните стомашни обеми, като това остава за пациенти с нарушен хранителен толеранс или такива, които са рискови за аспирация на стомашно съдържимо. Това е валидно за нехирургични пациенти.</a:t>
            </a:r>
          </a:p>
        </p:txBody>
      </p:sp>
    </p:spTree>
    <p:extLst>
      <p:ext uri="{BB962C8B-B14F-4D97-AF65-F5344CB8AC3E}">
        <p14:creationId xmlns:p14="http://schemas.microsoft.com/office/powerpoint/2010/main" val="9106192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362200" y="22952"/>
            <a:ext cx="6781800" cy="1143000"/>
          </a:xfrm>
        </p:spPr>
        <p:txBody>
          <a:bodyPr/>
          <a:lstStyle/>
          <a:p>
            <a:pPr eaLnBrk="1" hangingPunct="1">
              <a:defRPr/>
            </a:pPr>
            <a:r>
              <a:rPr lang="bg-BG" dirty="0"/>
              <a:t>Хранене</a:t>
            </a:r>
          </a:p>
        </p:txBody>
      </p:sp>
      <p:sp>
        <p:nvSpPr>
          <p:cNvPr id="57347" name="Rectangle 3"/>
          <p:cNvSpPr>
            <a:spLocks noGrp="1" noChangeArrowheads="1"/>
          </p:cNvSpPr>
          <p:nvPr>
            <p:ph type="body" idx="1"/>
          </p:nvPr>
        </p:nvSpPr>
        <p:spPr>
          <a:xfrm>
            <a:off x="990600" y="1676400"/>
            <a:ext cx="8001000" cy="4495800"/>
          </a:xfrm>
        </p:spPr>
        <p:txBody>
          <a:bodyPr>
            <a:noAutofit/>
          </a:bodyPr>
          <a:lstStyle/>
          <a:p>
            <a:pPr algn="just"/>
            <a:r>
              <a:rPr lang="bg-BG" dirty="0"/>
              <a:t>Предлагаме приложението на прокинетици при критично болни със сепсис  и септичен шок и нарушен хранителен толеранс</a:t>
            </a:r>
            <a:r>
              <a:rPr lang="en-US" dirty="0"/>
              <a:t>. </a:t>
            </a:r>
            <a:endParaRPr lang="bg-BG" dirty="0"/>
          </a:p>
          <a:p>
            <a:pPr algn="just"/>
            <a:r>
              <a:rPr lang="bg-BG" dirty="0"/>
              <a:t>Предлагаме поставянето на постпилорна сонда в тънките черва за провеждане на ентерално хранене.</a:t>
            </a:r>
          </a:p>
          <a:p>
            <a:r>
              <a:rPr lang="bg-BG" dirty="0"/>
              <a:t>Не препоръчваме приложението на:</a:t>
            </a:r>
          </a:p>
          <a:p>
            <a:pPr lvl="1"/>
            <a:r>
              <a:rPr lang="en-US" dirty="0"/>
              <a:t>Selenium</a:t>
            </a:r>
            <a:endParaRPr lang="bg-BG" dirty="0"/>
          </a:p>
          <a:p>
            <a:pPr lvl="1"/>
            <a:r>
              <a:rPr lang="bg-BG" dirty="0"/>
              <a:t>А</a:t>
            </a:r>
            <a:r>
              <a:rPr lang="en-US" dirty="0" err="1"/>
              <a:t>rginine</a:t>
            </a:r>
            <a:endParaRPr lang="bg-BG" dirty="0"/>
          </a:p>
          <a:p>
            <a:pPr lvl="1"/>
            <a:r>
              <a:rPr lang="en-US" dirty="0"/>
              <a:t>Glutamine</a:t>
            </a:r>
            <a:endParaRPr lang="bg-BG" dirty="0"/>
          </a:p>
          <a:p>
            <a:pPr lvl="1" algn="just"/>
            <a:r>
              <a:rPr lang="en-US" dirty="0" err="1"/>
              <a:t>Carnine</a:t>
            </a:r>
            <a:endParaRPr lang="bg-BG" dirty="0"/>
          </a:p>
          <a:p>
            <a:pPr marL="457200" lvl="1" indent="0" algn="just">
              <a:buNone/>
            </a:pPr>
            <a:r>
              <a:rPr lang="bg-BG" dirty="0"/>
              <a:t>в лечението на пациенти със сепсис и септичен шок.</a:t>
            </a:r>
            <a:endParaRPr lang="en-US" dirty="0"/>
          </a:p>
        </p:txBody>
      </p:sp>
    </p:spTree>
    <p:extLst>
      <p:ext uri="{BB962C8B-B14F-4D97-AF65-F5344CB8AC3E}">
        <p14:creationId xmlns:p14="http://schemas.microsoft.com/office/powerpoint/2010/main" val="36910002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3969"/>
            <a:ext cx="6705600" cy="1143000"/>
          </a:xfrm>
        </p:spPr>
        <p:txBody>
          <a:bodyPr/>
          <a:lstStyle/>
          <a:p>
            <a:r>
              <a:rPr lang="bg-BG" dirty="0"/>
              <a:t>Поведение</a:t>
            </a:r>
          </a:p>
        </p:txBody>
      </p:sp>
      <p:sp>
        <p:nvSpPr>
          <p:cNvPr id="3" name="Content Placeholder 2"/>
          <p:cNvSpPr>
            <a:spLocks noGrp="1"/>
          </p:cNvSpPr>
          <p:nvPr>
            <p:ph idx="1"/>
          </p:nvPr>
        </p:nvSpPr>
        <p:spPr>
          <a:xfrm>
            <a:off x="914400" y="1600200"/>
            <a:ext cx="8077200" cy="4114799"/>
          </a:xfrm>
        </p:spPr>
        <p:txBody>
          <a:bodyPr/>
          <a:lstStyle/>
          <a:p>
            <a:pPr algn="just"/>
            <a:r>
              <a:rPr lang="bg-BG" dirty="0"/>
              <a:t>Дискутирайте насоките в лечението, грижите и прогнозата с пациентите и техните семейства.</a:t>
            </a:r>
          </a:p>
          <a:p>
            <a:pPr algn="just"/>
            <a:r>
              <a:rPr lang="bg-BG" dirty="0"/>
              <a:t>При необходимост, обсъждайте приложението на методики, основани на палиативните грижи.</a:t>
            </a:r>
          </a:p>
          <a:p>
            <a:pPr algn="just"/>
            <a:r>
              <a:rPr lang="bg-BG" dirty="0"/>
              <a:t>Всичко това става ежедневно, като имате изработен примерен план за поведение до </a:t>
            </a:r>
            <a:r>
              <a:rPr lang="en-US" dirty="0"/>
              <a:t>72 </a:t>
            </a:r>
            <a:r>
              <a:rPr lang="bg-BG" dirty="0"/>
              <a:t>час, след приемането за лечение в ИО</a:t>
            </a:r>
            <a:r>
              <a:rPr lang="en-US" dirty="0"/>
              <a:t>.</a:t>
            </a:r>
          </a:p>
          <a:p>
            <a:endParaRPr lang="bg-BG" dirty="0"/>
          </a:p>
        </p:txBody>
      </p:sp>
    </p:spTree>
    <p:extLst>
      <p:ext uri="{BB962C8B-B14F-4D97-AF65-F5344CB8AC3E}">
        <p14:creationId xmlns:p14="http://schemas.microsoft.com/office/powerpoint/2010/main" val="19996468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918"/>
            <a:ext cx="6779964" cy="1143000"/>
          </a:xfrm>
        </p:spPr>
        <p:txBody>
          <a:bodyPr/>
          <a:lstStyle/>
          <a:p>
            <a:pPr>
              <a:defRPr/>
            </a:pPr>
            <a:r>
              <a:rPr lang="bg-BG" dirty="0"/>
              <a:t>Начален пакет (до </a:t>
            </a:r>
            <a:r>
              <a:rPr lang="en-US" dirty="0"/>
              <a:t>1</a:t>
            </a:r>
            <a:r>
              <a:rPr lang="bg-BG" dirty="0"/>
              <a:t> </a:t>
            </a:r>
            <a:r>
              <a:rPr lang="en-US" dirty="0"/>
              <a:t>h)</a:t>
            </a:r>
            <a:endParaRPr lang="bg-BG" dirty="0"/>
          </a:p>
        </p:txBody>
      </p:sp>
      <p:sp>
        <p:nvSpPr>
          <p:cNvPr id="61443" name="Content Placeholder 2"/>
          <p:cNvSpPr>
            <a:spLocks noGrp="1"/>
          </p:cNvSpPr>
          <p:nvPr>
            <p:ph idx="1"/>
          </p:nvPr>
        </p:nvSpPr>
        <p:spPr>
          <a:xfrm>
            <a:off x="990600" y="1600200"/>
            <a:ext cx="7696200" cy="4724400"/>
          </a:xfrm>
        </p:spPr>
        <p:txBody>
          <a:bodyPr/>
          <a:lstStyle/>
          <a:p>
            <a:pPr algn="just"/>
            <a:r>
              <a:rPr lang="bg-BG" altLang="bg-BG" dirty="0"/>
              <a:t>Проследяване на нивата на серумния лактат.</a:t>
            </a:r>
            <a:r>
              <a:rPr lang="en-US" altLang="bg-BG" dirty="0"/>
              <a:t> </a:t>
            </a:r>
            <a:r>
              <a:rPr lang="bg-BG" altLang="bg-BG" dirty="0"/>
              <a:t>Ако стойностите са над 2 </a:t>
            </a:r>
            <a:r>
              <a:rPr lang="en-US" altLang="bg-BG" dirty="0" err="1"/>
              <a:t>mmol</a:t>
            </a:r>
            <a:r>
              <a:rPr lang="en-US" altLang="bg-BG" dirty="0"/>
              <a:t>/l, </a:t>
            </a:r>
            <a:r>
              <a:rPr lang="bg-BG" altLang="bg-BG" dirty="0"/>
              <a:t>повторете изследването в рамките на 2-4 </a:t>
            </a:r>
            <a:r>
              <a:rPr lang="en-US" altLang="bg-BG" dirty="0"/>
              <a:t>h</a:t>
            </a:r>
            <a:r>
              <a:rPr lang="bg-BG" altLang="bg-BG" dirty="0"/>
              <a:t>.</a:t>
            </a:r>
          </a:p>
          <a:p>
            <a:pPr algn="just"/>
            <a:r>
              <a:rPr lang="bg-BG" altLang="bg-BG" dirty="0"/>
              <a:t>Вземане на две хемокултури преди започване на антибиотичното лечение</a:t>
            </a:r>
            <a:r>
              <a:rPr lang="en-US" altLang="bg-BG" dirty="0"/>
              <a:t>,</a:t>
            </a:r>
            <a:r>
              <a:rPr lang="bg-BG" altLang="bg-BG" dirty="0"/>
              <a:t> без това да го забавя.</a:t>
            </a:r>
          </a:p>
          <a:p>
            <a:pPr algn="just"/>
            <a:r>
              <a:rPr lang="bg-BG" altLang="bg-BG" dirty="0"/>
              <a:t>Приложение на необходимото емпирично лечение със широкоспектърни антибиотици:</a:t>
            </a:r>
          </a:p>
          <a:p>
            <a:pPr lvl="1"/>
            <a:r>
              <a:rPr lang="bg-BG" altLang="bg-BG" dirty="0"/>
              <a:t>До 1 час в Спешно Приемно Отделение</a:t>
            </a:r>
          </a:p>
          <a:p>
            <a:pPr lvl="1"/>
            <a:r>
              <a:rPr lang="bg-BG" altLang="bg-BG" dirty="0"/>
              <a:t>До 1 час след приемане в ИО</a:t>
            </a:r>
          </a:p>
        </p:txBody>
      </p:sp>
    </p:spTree>
    <p:extLst>
      <p:ext uri="{BB962C8B-B14F-4D97-AF65-F5344CB8AC3E}">
        <p14:creationId xmlns:p14="http://schemas.microsoft.com/office/powerpoint/2010/main" val="1899160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0"/>
            <a:ext cx="6781800" cy="1143000"/>
          </a:xfrm>
        </p:spPr>
        <p:txBody>
          <a:bodyPr/>
          <a:lstStyle/>
          <a:p>
            <a:pPr>
              <a:defRPr/>
            </a:pPr>
            <a:r>
              <a:rPr lang="bg-BG" dirty="0"/>
              <a:t>Начален пакет (до </a:t>
            </a:r>
            <a:r>
              <a:rPr lang="en-US" dirty="0"/>
              <a:t>1</a:t>
            </a:r>
            <a:r>
              <a:rPr lang="bg-BG" dirty="0"/>
              <a:t> </a:t>
            </a:r>
            <a:r>
              <a:rPr lang="en-US" dirty="0"/>
              <a:t>h)</a:t>
            </a:r>
            <a:endParaRPr lang="bg-BG" dirty="0"/>
          </a:p>
        </p:txBody>
      </p:sp>
      <p:sp>
        <p:nvSpPr>
          <p:cNvPr id="62467" name="Content Placeholder 2"/>
          <p:cNvSpPr>
            <a:spLocks noGrp="1"/>
          </p:cNvSpPr>
          <p:nvPr>
            <p:ph idx="1"/>
          </p:nvPr>
        </p:nvSpPr>
        <p:spPr>
          <a:xfrm>
            <a:off x="914400" y="1600200"/>
            <a:ext cx="8153400" cy="4525963"/>
          </a:xfrm>
        </p:spPr>
        <p:txBody>
          <a:bodyPr/>
          <a:lstStyle/>
          <a:p>
            <a:pPr algn="just"/>
            <a:r>
              <a:rPr lang="ru-RU" altLang="bg-BG" dirty="0"/>
              <a:t>Инфузионно лечение с кристалоидни разтвори в доза 30 ml/kg при хипотензия или серумен лактат над 4 mmol/l.</a:t>
            </a:r>
          </a:p>
          <a:p>
            <a:pPr algn="just"/>
            <a:r>
              <a:rPr lang="bg-BG" altLang="bg-BG" dirty="0"/>
              <a:t>При хипотензия</a:t>
            </a:r>
            <a:r>
              <a:rPr lang="en-US" altLang="bg-BG" dirty="0"/>
              <a:t>, </a:t>
            </a:r>
            <a:r>
              <a:rPr lang="bg-BG" altLang="bg-BG" dirty="0"/>
              <a:t>нереагираща на започнатото инфузионно лечение се налага приложението на вазоконстриктори, като целта е постигане на СрАКН ≥ </a:t>
            </a:r>
            <a:r>
              <a:rPr lang="en-US" altLang="bg-BG" dirty="0"/>
              <a:t>65 mm</a:t>
            </a:r>
            <a:r>
              <a:rPr lang="bg-BG" altLang="bg-BG" dirty="0"/>
              <a:t> </a:t>
            </a:r>
            <a:r>
              <a:rPr lang="fr-FR" altLang="bg-BG" dirty="0"/>
              <a:t>Hg</a:t>
            </a:r>
            <a:r>
              <a:rPr lang="bg-BG" altLang="bg-BG" dirty="0"/>
              <a:t>.</a:t>
            </a:r>
          </a:p>
        </p:txBody>
      </p:sp>
    </p:spTree>
    <p:extLst>
      <p:ext uri="{BB962C8B-B14F-4D97-AF65-F5344CB8AC3E}">
        <p14:creationId xmlns:p14="http://schemas.microsoft.com/office/powerpoint/2010/main" val="2164890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199" y="11935"/>
            <a:ext cx="6772619" cy="1143000"/>
          </a:xfrm>
        </p:spPr>
        <p:txBody>
          <a:bodyPr/>
          <a:lstStyle/>
          <a:p>
            <a:pPr>
              <a:defRPr/>
            </a:pPr>
            <a:r>
              <a:rPr lang="bg-BG" dirty="0"/>
              <a:t>Начален пакет (до </a:t>
            </a:r>
            <a:r>
              <a:rPr lang="en-US" dirty="0"/>
              <a:t>1</a:t>
            </a:r>
            <a:r>
              <a:rPr lang="bg-BG" dirty="0"/>
              <a:t> </a:t>
            </a:r>
            <a:r>
              <a:rPr lang="en-US" dirty="0"/>
              <a:t>h)</a:t>
            </a:r>
            <a:endParaRPr lang="bg-BG" dirty="0"/>
          </a:p>
        </p:txBody>
      </p:sp>
      <p:sp>
        <p:nvSpPr>
          <p:cNvPr id="63491" name="Content Placeholder 2"/>
          <p:cNvSpPr>
            <a:spLocks noGrp="1"/>
          </p:cNvSpPr>
          <p:nvPr>
            <p:ph idx="1"/>
          </p:nvPr>
        </p:nvSpPr>
        <p:spPr>
          <a:xfrm>
            <a:off x="990600" y="1600200"/>
            <a:ext cx="8001000" cy="4525963"/>
          </a:xfrm>
        </p:spPr>
        <p:txBody>
          <a:bodyPr>
            <a:normAutofit lnSpcReduction="10000"/>
          </a:bodyPr>
          <a:lstStyle/>
          <a:p>
            <a:pPr algn="just"/>
            <a:r>
              <a:rPr lang="bg-BG" altLang="bg-BG" dirty="0"/>
              <a:t>В случай на персистираща хипотензия, въпреки проведената инфузионна терапия (септичен шок) и/или лактат над </a:t>
            </a:r>
            <a:r>
              <a:rPr lang="en-US" altLang="bg-BG" dirty="0"/>
              <a:t>4 </a:t>
            </a:r>
            <a:r>
              <a:rPr lang="en-US" altLang="bg-BG" dirty="0" err="1"/>
              <a:t>mmol</a:t>
            </a:r>
            <a:r>
              <a:rPr lang="en-US" altLang="bg-BG" dirty="0"/>
              <a:t>/l</a:t>
            </a:r>
            <a:r>
              <a:rPr lang="bg-BG" altLang="bg-BG" dirty="0"/>
              <a:t> е необходимо</a:t>
            </a:r>
            <a:r>
              <a:rPr lang="en-US" altLang="bg-BG" dirty="0"/>
              <a:t>:</a:t>
            </a:r>
            <a:endParaRPr lang="bg-BG" altLang="bg-BG" dirty="0"/>
          </a:p>
          <a:p>
            <a:pPr lvl="1" algn="just"/>
            <a:r>
              <a:rPr lang="bg-BG" altLang="bg-BG" dirty="0"/>
              <a:t>Нова преоценка на жизненоважните показатели -  кръвообращение, капилярно пълнене, пулс, кожни промени от друг квалифициран специалист или поне две от по-долу изброените:</a:t>
            </a:r>
          </a:p>
          <a:p>
            <a:pPr lvl="2" algn="just"/>
            <a:r>
              <a:rPr lang="bg-BG" altLang="bg-BG" dirty="0"/>
              <a:t>Измерване и достигане на ЦВН</a:t>
            </a:r>
            <a:r>
              <a:rPr lang="en-US" altLang="bg-BG" dirty="0"/>
              <a:t> </a:t>
            </a:r>
            <a:r>
              <a:rPr lang="bg-BG" altLang="bg-BG" dirty="0"/>
              <a:t>- 8-12</a:t>
            </a:r>
            <a:r>
              <a:rPr lang="en-US" altLang="bg-BG" dirty="0"/>
              <a:t> mmHg.</a:t>
            </a:r>
            <a:endParaRPr lang="bg-BG" altLang="bg-BG" dirty="0"/>
          </a:p>
          <a:p>
            <a:pPr lvl="2" algn="just"/>
            <a:r>
              <a:rPr lang="bg-BG" altLang="bg-BG" dirty="0"/>
              <a:t>Достигане на сатурация на ЦВКръв </a:t>
            </a:r>
            <a:r>
              <a:rPr lang="en-US" altLang="bg-BG" dirty="0"/>
              <a:t>(ScvO</a:t>
            </a:r>
            <a:r>
              <a:rPr lang="en-US" altLang="bg-BG" baseline="-25000" dirty="0"/>
              <a:t>2</a:t>
            </a:r>
            <a:r>
              <a:rPr lang="en-US" altLang="bg-BG" dirty="0"/>
              <a:t>)</a:t>
            </a:r>
            <a:r>
              <a:rPr lang="bg-BG" altLang="bg-BG" dirty="0"/>
              <a:t> над </a:t>
            </a:r>
            <a:r>
              <a:rPr lang="en-US" altLang="bg-BG" dirty="0"/>
              <a:t>70%</a:t>
            </a:r>
            <a:r>
              <a:rPr lang="bg-BG" altLang="bg-BG" dirty="0"/>
              <a:t>, като постигането на сатурация на смесената венозна кръв </a:t>
            </a:r>
            <a:r>
              <a:rPr lang="en-US" altLang="bg-BG" dirty="0"/>
              <a:t>(SvO</a:t>
            </a:r>
            <a:r>
              <a:rPr lang="en-US" altLang="bg-BG" baseline="-25000" dirty="0"/>
              <a:t>2</a:t>
            </a:r>
            <a:r>
              <a:rPr lang="en-US" altLang="bg-BG" dirty="0"/>
              <a:t>)  65% </a:t>
            </a:r>
            <a:r>
              <a:rPr lang="bg-BG" altLang="bg-BG" dirty="0"/>
              <a:t>е приемлива алтернатива.</a:t>
            </a:r>
          </a:p>
          <a:p>
            <a:pPr lvl="2" algn="just"/>
            <a:endParaRPr lang="bg-BG" altLang="bg-BG" dirty="0"/>
          </a:p>
        </p:txBody>
      </p:sp>
    </p:spTree>
    <p:extLst>
      <p:ext uri="{BB962C8B-B14F-4D97-AF65-F5344CB8AC3E}">
        <p14:creationId xmlns:p14="http://schemas.microsoft.com/office/powerpoint/2010/main" val="18189663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3969"/>
            <a:ext cx="6705600" cy="1143000"/>
          </a:xfrm>
        </p:spPr>
        <p:txBody>
          <a:bodyPr/>
          <a:lstStyle/>
          <a:p>
            <a:pPr>
              <a:defRPr/>
            </a:pPr>
            <a:r>
              <a:rPr lang="bg-BG" dirty="0"/>
              <a:t>Начален пакет (до </a:t>
            </a:r>
            <a:r>
              <a:rPr lang="en-US" dirty="0"/>
              <a:t>1</a:t>
            </a:r>
            <a:r>
              <a:rPr lang="bg-BG" dirty="0"/>
              <a:t> </a:t>
            </a:r>
            <a:r>
              <a:rPr lang="en-US" dirty="0"/>
              <a:t>h)</a:t>
            </a:r>
            <a:endParaRPr lang="bg-BG" dirty="0"/>
          </a:p>
        </p:txBody>
      </p:sp>
      <p:sp>
        <p:nvSpPr>
          <p:cNvPr id="63491" name="Content Placeholder 2"/>
          <p:cNvSpPr>
            <a:spLocks noGrp="1"/>
          </p:cNvSpPr>
          <p:nvPr>
            <p:ph idx="1"/>
          </p:nvPr>
        </p:nvSpPr>
        <p:spPr>
          <a:xfrm>
            <a:off x="990600" y="1676400"/>
            <a:ext cx="8001000" cy="4572000"/>
          </a:xfrm>
        </p:spPr>
        <p:txBody>
          <a:bodyPr/>
          <a:lstStyle/>
          <a:p>
            <a:pPr lvl="2" algn="just"/>
            <a:r>
              <a:rPr lang="bg-BG" altLang="bg-BG" dirty="0"/>
              <a:t>Осигуряване на диуреза над 0.5 </a:t>
            </a:r>
            <a:r>
              <a:rPr lang="en-US" altLang="bg-BG" dirty="0"/>
              <a:t>ml/kg/h.</a:t>
            </a:r>
            <a:endParaRPr lang="bg-BG" altLang="bg-BG" dirty="0"/>
          </a:p>
          <a:p>
            <a:pPr lvl="2" algn="just"/>
            <a:r>
              <a:rPr lang="bg-BG" altLang="bg-BG" dirty="0"/>
              <a:t>Провеждане на ехокардиографско образно изследване.</a:t>
            </a:r>
          </a:p>
          <a:p>
            <a:pPr lvl="2" algn="just"/>
            <a:r>
              <a:rPr lang="bg-BG" altLang="bg-BG" dirty="0"/>
              <a:t>Динамична оценка на отговора на проведеното инфузионно лечение с методика на пасивно повдигане на долните крайници или провеждане на обременяване с инфузии.</a:t>
            </a:r>
          </a:p>
          <a:p>
            <a:pPr algn="just"/>
            <a:r>
              <a:rPr lang="bg-BG" altLang="bg-BG" dirty="0"/>
              <a:t>Проследяване на нивата на серумния лактат при начално високи стойности.</a:t>
            </a:r>
          </a:p>
        </p:txBody>
      </p:sp>
    </p:spTree>
    <p:extLst>
      <p:ext uri="{BB962C8B-B14F-4D97-AF65-F5344CB8AC3E}">
        <p14:creationId xmlns:p14="http://schemas.microsoft.com/office/powerpoint/2010/main" val="6197902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438722" y="6324600"/>
            <a:ext cx="6381750" cy="3207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2211" rIns="0" bIns="0" numCol="1" anchor="ctr" anchorCtr="0" compatLnSpc="1">
            <a:prstTxWarp prst="textNoShape">
              <a:avLst/>
            </a:prstTxWarp>
          </a:bodyPr>
          <a:lstStyle/>
          <a:p>
            <a:pPr algn="l">
              <a:tabLst>
                <a:tab pos="649628" algn="l"/>
                <a:tab pos="1299256" algn="l"/>
                <a:tab pos="1948884" algn="l"/>
                <a:tab pos="2598511" algn="l"/>
                <a:tab pos="3248139" algn="l"/>
                <a:tab pos="3897767" algn="l"/>
                <a:tab pos="4547395" algn="l"/>
                <a:tab pos="5197023" algn="l"/>
                <a:tab pos="5846651" algn="l"/>
              </a:tabLst>
            </a:pPr>
            <a:r>
              <a:rPr lang="en-US" altLang="bg-BG" sz="1100" i="1">
                <a:solidFill>
                  <a:schemeClr val="bg1"/>
                </a:solidFill>
                <a:cs typeface="Arial Unicode MS" pitchFamily="32" charset="0"/>
              </a:rPr>
              <a:t>Vincent J, De Backer D. N Engl J Med 2013;369:1726-1734.</a:t>
            </a:r>
          </a:p>
        </p:txBody>
      </p:sp>
      <p:sp>
        <p:nvSpPr>
          <p:cNvPr id="3076" name="AutoShape 4"/>
          <p:cNvSpPr>
            <a:spLocks noChangeArrowheads="1"/>
          </p:cNvSpPr>
          <p:nvPr/>
        </p:nvSpPr>
        <p:spPr bwMode="auto">
          <a:xfrm>
            <a:off x="2362201" y="0"/>
            <a:ext cx="6781800" cy="1219200"/>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p:spPr>
        <p:txBody>
          <a:bodyPr vert="horz" lIns="91440" tIns="45720" rIns="91440" bIns="45720" rtlCol="0" anchor="ctr">
            <a:normAutofit/>
          </a:bodyPr>
          <a:lstStyle/>
          <a:p>
            <a:pPr algn="ctr">
              <a:spcBef>
                <a:spcPct val="0"/>
              </a:spcBef>
            </a:pPr>
            <a:r>
              <a:rPr lang="bg-BG" altLang="bg-BG" sz="3200" dirty="0">
                <a:latin typeface="+mj-lt"/>
                <a:ea typeface="+mj-ea"/>
                <a:cs typeface="+mj-cs"/>
              </a:rPr>
              <a:t>Фази в лечението на шока</a:t>
            </a:r>
            <a:endParaRPr lang="en-US" altLang="bg-BG" sz="3200" dirty="0">
              <a:latin typeface="+mj-lt"/>
              <a:ea typeface="+mj-ea"/>
              <a:cs typeface="+mj-cs"/>
            </a:endParaRPr>
          </a:p>
        </p:txBody>
      </p:sp>
      <p:sp>
        <p:nvSpPr>
          <p:cNvPr id="5" name="Slide Number Placeholder 3"/>
          <p:cNvSpPr txBox="1">
            <a:spLocks/>
          </p:cNvSpPr>
          <p:nvPr/>
        </p:nvSpPr>
        <p:spPr>
          <a:xfrm>
            <a:off x="6553200" y="6245225"/>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eaLnBrk="1" hangingPunct="1">
              <a:defRPr sz="1400">
                <a:solidFill>
                  <a:schemeClr val="bg1"/>
                </a:solidFill>
                <a:latin typeface="Arial" charset="0"/>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fld id="{4C0B4DC4-8E91-4374-ABC1-BE136E8808F6}" type="slidenum">
              <a:rPr lang="bg-BG"/>
              <a:pPr/>
              <a:t>57</a:t>
            </a:fld>
            <a:endParaRPr lang="bg-BG" dirty="0"/>
          </a:p>
        </p:txBody>
      </p:sp>
      <p:sp>
        <p:nvSpPr>
          <p:cNvPr id="2" name="Rectangle 1"/>
          <p:cNvSpPr/>
          <p:nvPr/>
        </p:nvSpPr>
        <p:spPr>
          <a:xfrm>
            <a:off x="7086600" y="4038600"/>
            <a:ext cx="1981200" cy="216054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 name="Right Arrow 2"/>
          <p:cNvSpPr/>
          <p:nvPr/>
        </p:nvSpPr>
        <p:spPr>
          <a:xfrm rot="18802032">
            <a:off x="7106205" y="4701048"/>
            <a:ext cx="2013990" cy="7239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 name="TextBox 5"/>
          <p:cNvSpPr txBox="1"/>
          <p:nvPr/>
        </p:nvSpPr>
        <p:spPr>
          <a:xfrm>
            <a:off x="6400800" y="3620739"/>
            <a:ext cx="1759200" cy="461665"/>
          </a:xfrm>
          <a:prstGeom prst="rect">
            <a:avLst/>
          </a:prstGeom>
          <a:noFill/>
        </p:spPr>
        <p:txBody>
          <a:bodyPr wrap="none" rtlCol="0">
            <a:spAutoFit/>
          </a:bodyPr>
          <a:lstStyle/>
          <a:p>
            <a:r>
              <a:rPr lang="bg-BG" sz="2400" b="1" dirty="0"/>
              <a:t>СПАСЯВАНЕ</a:t>
            </a:r>
          </a:p>
        </p:txBody>
      </p:sp>
      <p:sp>
        <p:nvSpPr>
          <p:cNvPr id="10" name="Rectangle 9"/>
          <p:cNvSpPr/>
          <p:nvPr/>
        </p:nvSpPr>
        <p:spPr>
          <a:xfrm>
            <a:off x="1066800" y="1371601"/>
            <a:ext cx="7696200" cy="2677656"/>
          </a:xfrm>
          <a:prstGeom prst="rect">
            <a:avLst/>
          </a:prstGeom>
        </p:spPr>
        <p:txBody>
          <a:bodyPr wrap="square">
            <a:spAutoFit/>
          </a:bodyPr>
          <a:lstStyle/>
          <a:p>
            <a:pPr indent="355600" algn="just"/>
            <a:r>
              <a:rPr lang="ru-RU" sz="2400" b="1" dirty="0"/>
              <a:t>Фаза на спасяването </a:t>
            </a:r>
            <a:r>
              <a:rPr lang="ru-RU" sz="2400" dirty="0"/>
              <a:t>– фокусът е върху постигане на АКН и МОС, които да осигурят оживяването на пациента и извършването на животоспасяващи процедури, които са с насоченост към премахване на евентуалната причина за шока (спешна оперативна интервенция, перикардиоцентеза, реваскуларизация при ОИМ, антибиотично лечение при сепсис).</a:t>
            </a:r>
          </a:p>
        </p:txBody>
      </p:sp>
    </p:spTree>
    <p:extLst>
      <p:ext uri="{BB962C8B-B14F-4D97-AF65-F5344CB8AC3E}">
        <p14:creationId xmlns:p14="http://schemas.microsoft.com/office/powerpoint/2010/main" val="41841355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438722" y="6324600"/>
            <a:ext cx="6381750" cy="3207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2211" rIns="0" bIns="0" numCol="1" anchor="ctr" anchorCtr="0" compatLnSpc="1">
            <a:prstTxWarp prst="textNoShape">
              <a:avLst/>
            </a:prstTxWarp>
          </a:bodyPr>
          <a:lstStyle/>
          <a:p>
            <a:pPr algn="l">
              <a:tabLst>
                <a:tab pos="649628" algn="l"/>
                <a:tab pos="1299256" algn="l"/>
                <a:tab pos="1948884" algn="l"/>
                <a:tab pos="2598511" algn="l"/>
                <a:tab pos="3248139" algn="l"/>
                <a:tab pos="3897767" algn="l"/>
                <a:tab pos="4547395" algn="l"/>
                <a:tab pos="5197023" algn="l"/>
                <a:tab pos="5846651" algn="l"/>
              </a:tabLst>
            </a:pPr>
            <a:r>
              <a:rPr lang="en-US" altLang="bg-BG" sz="1100" i="1">
                <a:solidFill>
                  <a:schemeClr val="bg1"/>
                </a:solidFill>
                <a:cs typeface="Arial Unicode MS" pitchFamily="32" charset="0"/>
              </a:rPr>
              <a:t>Vincent J, De Backer D. N Engl J Med 2013;369:1726-1734.</a:t>
            </a:r>
          </a:p>
        </p:txBody>
      </p:sp>
      <p:sp>
        <p:nvSpPr>
          <p:cNvPr id="3076" name="AutoShape 4"/>
          <p:cNvSpPr>
            <a:spLocks noChangeArrowheads="1"/>
          </p:cNvSpPr>
          <p:nvPr/>
        </p:nvSpPr>
        <p:spPr bwMode="auto">
          <a:xfrm>
            <a:off x="2362201" y="0"/>
            <a:ext cx="6781800" cy="1219200"/>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p:spPr>
        <p:txBody>
          <a:bodyPr vert="horz" lIns="91440" tIns="45720" rIns="91440" bIns="45720" rtlCol="0" anchor="ctr">
            <a:normAutofit/>
          </a:bodyPr>
          <a:lstStyle/>
          <a:p>
            <a:pPr algn="ctr">
              <a:spcBef>
                <a:spcPct val="0"/>
              </a:spcBef>
            </a:pPr>
            <a:r>
              <a:rPr lang="bg-BG" altLang="bg-BG" sz="3200" dirty="0">
                <a:latin typeface="+mj-lt"/>
                <a:ea typeface="+mj-ea"/>
                <a:cs typeface="+mj-cs"/>
              </a:rPr>
              <a:t>Фази в лечението на шока</a:t>
            </a:r>
            <a:endParaRPr lang="en-US" altLang="bg-BG" sz="3200" dirty="0">
              <a:latin typeface="+mj-lt"/>
              <a:ea typeface="+mj-ea"/>
              <a:cs typeface="+mj-cs"/>
            </a:endParaRPr>
          </a:p>
        </p:txBody>
      </p:sp>
      <p:sp>
        <p:nvSpPr>
          <p:cNvPr id="5" name="Slide Number Placeholder 3"/>
          <p:cNvSpPr txBox="1">
            <a:spLocks/>
          </p:cNvSpPr>
          <p:nvPr/>
        </p:nvSpPr>
        <p:spPr>
          <a:xfrm>
            <a:off x="6553200" y="6245225"/>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eaLnBrk="1" hangingPunct="1">
              <a:defRPr sz="1400">
                <a:solidFill>
                  <a:schemeClr val="bg1"/>
                </a:solidFill>
                <a:latin typeface="Arial" charset="0"/>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fld id="{4C0B4DC4-8E91-4374-ABC1-BE136E8808F6}" type="slidenum">
              <a:rPr lang="bg-BG"/>
              <a:pPr/>
              <a:t>58</a:t>
            </a:fld>
            <a:endParaRPr lang="bg-BG" dirty="0"/>
          </a:p>
        </p:txBody>
      </p:sp>
      <p:sp>
        <p:nvSpPr>
          <p:cNvPr id="7" name="Rectangle 6"/>
          <p:cNvSpPr/>
          <p:nvPr/>
        </p:nvSpPr>
        <p:spPr>
          <a:xfrm>
            <a:off x="6934200" y="3810000"/>
            <a:ext cx="19812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2" name="Right Arrow 11"/>
          <p:cNvSpPr/>
          <p:nvPr/>
        </p:nvSpPr>
        <p:spPr>
          <a:xfrm rot="18950380">
            <a:off x="7774479" y="4013241"/>
            <a:ext cx="1066800" cy="7239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7" name="TextBox 16"/>
          <p:cNvSpPr txBox="1"/>
          <p:nvPr/>
        </p:nvSpPr>
        <p:spPr>
          <a:xfrm>
            <a:off x="5872084" y="3282262"/>
            <a:ext cx="2435795" cy="461665"/>
          </a:xfrm>
          <a:prstGeom prst="rect">
            <a:avLst/>
          </a:prstGeom>
          <a:noFill/>
        </p:spPr>
        <p:txBody>
          <a:bodyPr wrap="none" rtlCol="0">
            <a:spAutoFit/>
          </a:bodyPr>
          <a:lstStyle/>
          <a:p>
            <a:r>
              <a:rPr lang="bg-BG" sz="2400" b="1" dirty="0"/>
              <a:t>ОПТИМИЗИРАНЕ</a:t>
            </a:r>
          </a:p>
        </p:txBody>
      </p:sp>
      <p:sp>
        <p:nvSpPr>
          <p:cNvPr id="10" name="Rectangle 9"/>
          <p:cNvSpPr/>
          <p:nvPr/>
        </p:nvSpPr>
        <p:spPr>
          <a:xfrm>
            <a:off x="1143000" y="1478340"/>
            <a:ext cx="7391400" cy="1569660"/>
          </a:xfrm>
          <a:prstGeom prst="rect">
            <a:avLst/>
          </a:prstGeom>
        </p:spPr>
        <p:txBody>
          <a:bodyPr wrap="square">
            <a:spAutoFit/>
          </a:bodyPr>
          <a:lstStyle/>
          <a:p>
            <a:pPr indent="355600" algn="just"/>
            <a:r>
              <a:rPr lang="ru-RU" sz="2400" b="1" dirty="0"/>
              <a:t>Фаза на оптимизиране </a:t>
            </a:r>
            <a:r>
              <a:rPr lang="ru-RU" sz="2400" dirty="0"/>
              <a:t>– осигуряване на достатъчен достъп на кислород до клетките и проследяване на МОС, кислородното насищане на смесената венозна кръв (SvO2) и серумното ниво на лактата.</a:t>
            </a:r>
          </a:p>
        </p:txBody>
      </p:sp>
    </p:spTree>
    <p:extLst>
      <p:ext uri="{BB962C8B-B14F-4D97-AF65-F5344CB8AC3E}">
        <p14:creationId xmlns:p14="http://schemas.microsoft.com/office/powerpoint/2010/main" val="8799002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438722" y="6324600"/>
            <a:ext cx="6381750" cy="3207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2211" rIns="0" bIns="0" numCol="1" anchor="ctr" anchorCtr="0" compatLnSpc="1">
            <a:prstTxWarp prst="textNoShape">
              <a:avLst/>
            </a:prstTxWarp>
          </a:bodyPr>
          <a:lstStyle/>
          <a:p>
            <a:pPr algn="l">
              <a:tabLst>
                <a:tab pos="649628" algn="l"/>
                <a:tab pos="1299256" algn="l"/>
                <a:tab pos="1948884" algn="l"/>
                <a:tab pos="2598511" algn="l"/>
                <a:tab pos="3248139" algn="l"/>
                <a:tab pos="3897767" algn="l"/>
                <a:tab pos="4547395" algn="l"/>
                <a:tab pos="5197023" algn="l"/>
                <a:tab pos="5846651" algn="l"/>
              </a:tabLst>
            </a:pPr>
            <a:r>
              <a:rPr lang="en-US" altLang="bg-BG" sz="1100" i="1">
                <a:solidFill>
                  <a:schemeClr val="bg1"/>
                </a:solidFill>
                <a:cs typeface="Arial Unicode MS" pitchFamily="32" charset="0"/>
              </a:rPr>
              <a:t>Vincent J, De Backer D. N Engl J Med 2013;369:1726-1734.</a:t>
            </a:r>
          </a:p>
        </p:txBody>
      </p:sp>
      <p:sp>
        <p:nvSpPr>
          <p:cNvPr id="3076" name="AutoShape 4"/>
          <p:cNvSpPr>
            <a:spLocks noChangeArrowheads="1"/>
          </p:cNvSpPr>
          <p:nvPr/>
        </p:nvSpPr>
        <p:spPr bwMode="auto">
          <a:xfrm>
            <a:off x="2362201" y="0"/>
            <a:ext cx="6781800" cy="1219200"/>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p:spPr>
        <p:txBody>
          <a:bodyPr vert="horz" lIns="91440" tIns="45720" rIns="91440" bIns="45720" rtlCol="0" anchor="ctr">
            <a:normAutofit/>
          </a:bodyPr>
          <a:lstStyle/>
          <a:p>
            <a:pPr algn="ctr">
              <a:spcBef>
                <a:spcPct val="0"/>
              </a:spcBef>
            </a:pPr>
            <a:r>
              <a:rPr lang="bg-BG" altLang="bg-BG" sz="3200" dirty="0">
                <a:latin typeface="+mj-lt"/>
                <a:ea typeface="+mj-ea"/>
                <a:cs typeface="+mj-cs"/>
              </a:rPr>
              <a:t>Фази в лечението на шока</a:t>
            </a:r>
            <a:endParaRPr lang="en-US" altLang="bg-BG" sz="3200" dirty="0">
              <a:latin typeface="+mj-lt"/>
              <a:ea typeface="+mj-ea"/>
              <a:cs typeface="+mj-cs"/>
            </a:endParaRPr>
          </a:p>
        </p:txBody>
      </p:sp>
      <p:sp>
        <p:nvSpPr>
          <p:cNvPr id="5" name="Slide Number Placeholder 3"/>
          <p:cNvSpPr txBox="1">
            <a:spLocks/>
          </p:cNvSpPr>
          <p:nvPr/>
        </p:nvSpPr>
        <p:spPr>
          <a:xfrm>
            <a:off x="6553200" y="6245225"/>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eaLnBrk="1" hangingPunct="1">
              <a:defRPr sz="1400">
                <a:solidFill>
                  <a:schemeClr val="bg1"/>
                </a:solidFill>
                <a:latin typeface="Arial" charset="0"/>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fld id="{4C0B4DC4-8E91-4374-ABC1-BE136E8808F6}" type="slidenum">
              <a:rPr lang="bg-BG"/>
              <a:pPr/>
              <a:t>59</a:t>
            </a:fld>
            <a:endParaRPr lang="bg-BG" dirty="0"/>
          </a:p>
        </p:txBody>
      </p:sp>
      <p:sp>
        <p:nvSpPr>
          <p:cNvPr id="8" name="Rectangle 7"/>
          <p:cNvSpPr/>
          <p:nvPr/>
        </p:nvSpPr>
        <p:spPr>
          <a:xfrm>
            <a:off x="6934200" y="4230023"/>
            <a:ext cx="1981200" cy="1755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 name="Rectangle 3"/>
          <p:cNvSpPr/>
          <p:nvPr/>
        </p:nvSpPr>
        <p:spPr>
          <a:xfrm>
            <a:off x="7277100" y="4754324"/>
            <a:ext cx="1295400" cy="1914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5" name="Rectangle 14"/>
          <p:cNvSpPr/>
          <p:nvPr/>
        </p:nvSpPr>
        <p:spPr>
          <a:xfrm>
            <a:off x="7277100" y="5369414"/>
            <a:ext cx="1295400" cy="1914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9" name="TextBox 18"/>
          <p:cNvSpPr txBox="1"/>
          <p:nvPr/>
        </p:nvSpPr>
        <p:spPr>
          <a:xfrm>
            <a:off x="6390913" y="3657600"/>
            <a:ext cx="2458173" cy="461665"/>
          </a:xfrm>
          <a:prstGeom prst="rect">
            <a:avLst/>
          </a:prstGeom>
          <a:noFill/>
        </p:spPr>
        <p:txBody>
          <a:bodyPr wrap="none" rtlCol="0">
            <a:spAutoFit/>
          </a:bodyPr>
          <a:lstStyle/>
          <a:p>
            <a:r>
              <a:rPr lang="bg-BG" sz="2400" b="1" dirty="0"/>
              <a:t>СТАБИЛИЗИРАНЕ</a:t>
            </a:r>
          </a:p>
        </p:txBody>
      </p:sp>
      <p:sp>
        <p:nvSpPr>
          <p:cNvPr id="10" name="Rectangle 9"/>
          <p:cNvSpPr/>
          <p:nvPr/>
        </p:nvSpPr>
        <p:spPr>
          <a:xfrm>
            <a:off x="1219200" y="1524000"/>
            <a:ext cx="7467600" cy="1122808"/>
          </a:xfrm>
          <a:prstGeom prst="rect">
            <a:avLst/>
          </a:prstGeom>
        </p:spPr>
        <p:txBody>
          <a:bodyPr wrap="square">
            <a:spAutoFit/>
          </a:bodyPr>
          <a:lstStyle/>
          <a:p>
            <a:pPr indent="355600" algn="just">
              <a:lnSpc>
                <a:spcPct val="93000"/>
              </a:lnSpc>
              <a:spcBef>
                <a:spcPct val="0"/>
              </a:spcBef>
              <a:tabLst>
                <a:tab pos="649628" algn="l"/>
                <a:tab pos="1299256" algn="l"/>
                <a:tab pos="1948884" algn="l"/>
                <a:tab pos="2598511" algn="l"/>
                <a:tab pos="3248139" algn="l"/>
                <a:tab pos="3897767" algn="l"/>
                <a:tab pos="4547395" algn="l"/>
              </a:tabLst>
            </a:pPr>
            <a:r>
              <a:rPr lang="bg-BG" altLang="bg-BG" sz="2400" b="1" dirty="0"/>
              <a:t>Фаза на стабилизиране </a:t>
            </a:r>
            <a:r>
              <a:rPr lang="bg-BG" altLang="bg-BG" sz="2400" dirty="0"/>
              <a:t>– предпазване от органна дисфункция, дори и след като вече е достигната стабилност на кръвообращението.</a:t>
            </a:r>
          </a:p>
        </p:txBody>
      </p:sp>
    </p:spTree>
    <p:extLst>
      <p:ext uri="{BB962C8B-B14F-4D97-AF65-F5344CB8AC3E}">
        <p14:creationId xmlns:p14="http://schemas.microsoft.com/office/powerpoint/2010/main" val="1144129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9334"/>
            <a:ext cx="6781800" cy="1143000"/>
          </a:xfrm>
        </p:spPr>
        <p:txBody>
          <a:bodyPr/>
          <a:lstStyle/>
          <a:p>
            <a:r>
              <a:rPr lang="bg-BG" dirty="0"/>
              <a:t>СЕПСИС</a:t>
            </a:r>
            <a:endParaRPr lang="en-US" dirty="0"/>
          </a:p>
        </p:txBody>
      </p:sp>
      <p:sp>
        <p:nvSpPr>
          <p:cNvPr id="3" name="Content Placeholder 2"/>
          <p:cNvSpPr>
            <a:spLocks noGrp="1"/>
          </p:cNvSpPr>
          <p:nvPr>
            <p:ph idx="1"/>
          </p:nvPr>
        </p:nvSpPr>
        <p:spPr>
          <a:xfrm>
            <a:off x="914400" y="1676400"/>
            <a:ext cx="8229600" cy="3992563"/>
          </a:xfrm>
        </p:spPr>
        <p:txBody>
          <a:bodyPr>
            <a:normAutofit/>
          </a:bodyPr>
          <a:lstStyle/>
          <a:p>
            <a:pPr algn="just"/>
            <a:r>
              <a:rPr lang="bg-BG" dirty="0"/>
              <a:t>Клиничният и биологичният фенотип на </a:t>
            </a:r>
            <a:r>
              <a:rPr lang="bg-BG" b="1" i="1" dirty="0"/>
              <a:t>сепсиса</a:t>
            </a:r>
            <a:r>
              <a:rPr lang="bg-BG" dirty="0"/>
              <a:t> може да бъде променен от предшестващи остри или хронични заболявания, прием на медикаменти или извършени манипулации/интервенции.</a:t>
            </a:r>
          </a:p>
          <a:p>
            <a:pPr algn="just"/>
            <a:r>
              <a:rPr lang="bg-BG" dirty="0"/>
              <a:t>Някои специфични инфекции могат да доведат до локална органна дисфункция, без да предизвикат нарушена регулация на отговора на приемника.</a:t>
            </a:r>
            <a:endParaRPr lang="en-US" dirty="0"/>
          </a:p>
        </p:txBody>
      </p:sp>
      <p:sp>
        <p:nvSpPr>
          <p:cNvPr id="4" name="Rectangle 3"/>
          <p:cNvSpPr/>
          <p:nvPr/>
        </p:nvSpPr>
        <p:spPr>
          <a:xfrm>
            <a:off x="1066800" y="5955268"/>
            <a:ext cx="5943600" cy="369332"/>
          </a:xfrm>
          <a:prstGeom prst="rect">
            <a:avLst/>
          </a:prstGeom>
        </p:spPr>
        <p:txBody>
          <a:bodyPr wrap="square">
            <a:spAutoFit/>
          </a:bodyPr>
          <a:lstStyle/>
          <a:p>
            <a:r>
              <a:rPr lang="hr-HR" dirty="0"/>
              <a:t>JAMA. 2016;315(8):801-810. doi:10.1001/jama.2016.0287</a:t>
            </a:r>
            <a:endParaRPr lang="en-US" dirty="0"/>
          </a:p>
        </p:txBody>
      </p:sp>
    </p:spTree>
    <p:extLst>
      <p:ext uri="{BB962C8B-B14F-4D97-AF65-F5344CB8AC3E}">
        <p14:creationId xmlns:p14="http://schemas.microsoft.com/office/powerpoint/2010/main" val="5245750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438722" y="6324600"/>
            <a:ext cx="6381750" cy="3207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2211" rIns="0" bIns="0" numCol="1" anchor="ctr" anchorCtr="0" compatLnSpc="1">
            <a:prstTxWarp prst="textNoShape">
              <a:avLst/>
            </a:prstTxWarp>
          </a:bodyPr>
          <a:lstStyle/>
          <a:p>
            <a:pPr algn="l">
              <a:tabLst>
                <a:tab pos="649628" algn="l"/>
                <a:tab pos="1299256" algn="l"/>
                <a:tab pos="1948884" algn="l"/>
                <a:tab pos="2598511" algn="l"/>
                <a:tab pos="3248139" algn="l"/>
                <a:tab pos="3897767" algn="l"/>
                <a:tab pos="4547395" algn="l"/>
                <a:tab pos="5197023" algn="l"/>
                <a:tab pos="5846651" algn="l"/>
              </a:tabLst>
            </a:pPr>
            <a:r>
              <a:rPr lang="en-US" altLang="bg-BG" sz="1100" i="1">
                <a:solidFill>
                  <a:schemeClr val="bg1"/>
                </a:solidFill>
                <a:cs typeface="Arial Unicode MS" pitchFamily="32" charset="0"/>
              </a:rPr>
              <a:t>Vincent J, De Backer D. N Engl J Med 2013;369:1726-1734.</a:t>
            </a:r>
          </a:p>
        </p:txBody>
      </p:sp>
      <p:sp>
        <p:nvSpPr>
          <p:cNvPr id="3076" name="AutoShape 4"/>
          <p:cNvSpPr>
            <a:spLocks noChangeArrowheads="1"/>
          </p:cNvSpPr>
          <p:nvPr/>
        </p:nvSpPr>
        <p:spPr bwMode="auto">
          <a:xfrm>
            <a:off x="2362201" y="0"/>
            <a:ext cx="6781800" cy="1219200"/>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p:spPr>
        <p:txBody>
          <a:bodyPr vert="horz" lIns="91440" tIns="45720" rIns="91440" bIns="45720" rtlCol="0" anchor="ctr">
            <a:normAutofit/>
          </a:bodyPr>
          <a:lstStyle/>
          <a:p>
            <a:pPr algn="ctr">
              <a:spcBef>
                <a:spcPct val="0"/>
              </a:spcBef>
            </a:pPr>
            <a:r>
              <a:rPr lang="bg-BG" altLang="bg-BG" sz="3200" dirty="0">
                <a:latin typeface="+mj-lt"/>
                <a:ea typeface="+mj-ea"/>
                <a:cs typeface="+mj-cs"/>
              </a:rPr>
              <a:t>Фази в лечението на шока</a:t>
            </a:r>
            <a:endParaRPr lang="en-US" altLang="bg-BG" sz="3200" dirty="0">
              <a:latin typeface="+mj-lt"/>
              <a:ea typeface="+mj-ea"/>
              <a:cs typeface="+mj-cs"/>
            </a:endParaRPr>
          </a:p>
        </p:txBody>
      </p:sp>
      <p:sp>
        <p:nvSpPr>
          <p:cNvPr id="5" name="Slide Number Placeholder 3"/>
          <p:cNvSpPr txBox="1">
            <a:spLocks/>
          </p:cNvSpPr>
          <p:nvPr/>
        </p:nvSpPr>
        <p:spPr>
          <a:xfrm>
            <a:off x="6553200" y="6245225"/>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eaLnBrk="1" hangingPunct="1">
              <a:defRPr sz="1400">
                <a:solidFill>
                  <a:schemeClr val="bg1"/>
                </a:solidFill>
                <a:latin typeface="Arial" charset="0"/>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fld id="{4C0B4DC4-8E91-4374-ABC1-BE136E8808F6}" type="slidenum">
              <a:rPr lang="bg-BG"/>
              <a:pPr/>
              <a:t>60</a:t>
            </a:fld>
            <a:endParaRPr lang="bg-BG" dirty="0"/>
          </a:p>
        </p:txBody>
      </p:sp>
      <p:sp>
        <p:nvSpPr>
          <p:cNvPr id="9" name="Rectangle 8"/>
          <p:cNvSpPr/>
          <p:nvPr/>
        </p:nvSpPr>
        <p:spPr>
          <a:xfrm>
            <a:off x="7104797" y="4572000"/>
            <a:ext cx="1905000" cy="13335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3" name="Right Arrow 12"/>
          <p:cNvSpPr/>
          <p:nvPr/>
        </p:nvSpPr>
        <p:spPr>
          <a:xfrm rot="1904426">
            <a:off x="7730637" y="4985863"/>
            <a:ext cx="1066800" cy="7239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8" name="TextBox 17"/>
          <p:cNvSpPr txBox="1"/>
          <p:nvPr/>
        </p:nvSpPr>
        <p:spPr>
          <a:xfrm>
            <a:off x="6156109" y="3886200"/>
            <a:ext cx="2167068" cy="461665"/>
          </a:xfrm>
          <a:prstGeom prst="rect">
            <a:avLst/>
          </a:prstGeom>
          <a:noFill/>
        </p:spPr>
        <p:txBody>
          <a:bodyPr wrap="none" rtlCol="0">
            <a:spAutoFit/>
          </a:bodyPr>
          <a:lstStyle/>
          <a:p>
            <a:r>
              <a:rPr lang="bg-BG" sz="2400" b="1" dirty="0"/>
              <a:t>ДЕЕСКАЛАЦИЯ</a:t>
            </a:r>
          </a:p>
        </p:txBody>
      </p:sp>
      <p:sp>
        <p:nvSpPr>
          <p:cNvPr id="10" name="Rectangle 9"/>
          <p:cNvSpPr/>
          <p:nvPr/>
        </p:nvSpPr>
        <p:spPr>
          <a:xfrm>
            <a:off x="990600" y="1600200"/>
            <a:ext cx="7696200" cy="1569660"/>
          </a:xfrm>
          <a:prstGeom prst="rect">
            <a:avLst/>
          </a:prstGeom>
        </p:spPr>
        <p:txBody>
          <a:bodyPr wrap="square">
            <a:spAutoFit/>
          </a:bodyPr>
          <a:lstStyle/>
          <a:p>
            <a:pPr indent="355600" algn="just"/>
            <a:r>
              <a:rPr lang="ru-RU" sz="2400" b="1" dirty="0"/>
              <a:t>Фаза на деескалация </a:t>
            </a:r>
            <a:r>
              <a:rPr lang="ru-RU" sz="2400" dirty="0"/>
              <a:t>– отвикване на пациента от прилаганите вазоактивни медикаменти и лечение с насоченост за постигане на отрицателен баланс на течностите в организма (диуретици, ултрафилтрация).</a:t>
            </a:r>
            <a:endParaRPr lang="bg-BG" sz="2400" dirty="0"/>
          </a:p>
        </p:txBody>
      </p:sp>
    </p:spTree>
    <p:extLst>
      <p:ext uri="{BB962C8B-B14F-4D97-AF65-F5344CB8AC3E}">
        <p14:creationId xmlns:p14="http://schemas.microsoft.com/office/powerpoint/2010/main" val="6381410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027"/>
          <p:cNvSpPr>
            <a:spLocks noGrp="1" noChangeArrowheads="1"/>
          </p:cNvSpPr>
          <p:nvPr>
            <p:ph type="title"/>
          </p:nvPr>
        </p:nvSpPr>
        <p:spPr>
          <a:xfrm>
            <a:off x="1295400" y="1676400"/>
            <a:ext cx="7467600" cy="3505200"/>
          </a:xfrm>
        </p:spPr>
        <p:txBody>
          <a:bodyPr/>
          <a:lstStyle/>
          <a:p>
            <a:pPr eaLnBrk="1" hangingPunct="1"/>
            <a:r>
              <a:rPr lang="en-US" altLang="bg-BG" dirty="0"/>
              <a:t>www.survivingsepsis.org</a:t>
            </a:r>
          </a:p>
        </p:txBody>
      </p:sp>
      <p:sp>
        <p:nvSpPr>
          <p:cNvPr id="102403" name="Rectangle 1028"/>
          <p:cNvSpPr>
            <a:spLocks noChangeArrowheads="1"/>
          </p:cNvSpPr>
          <p:nvPr/>
        </p:nvSpPr>
        <p:spPr bwMode="auto">
          <a:xfrm>
            <a:off x="1219200" y="3581400"/>
            <a:ext cx="6705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bg-BG" altLang="bg-BG" sz="4400">
              <a:solidFill>
                <a:srgbClr val="FFFF00"/>
              </a:solidFill>
            </a:endParaRPr>
          </a:p>
        </p:txBody>
      </p:sp>
    </p:spTree>
    <p:extLst>
      <p:ext uri="{BB962C8B-B14F-4D97-AF65-F5344CB8AC3E}">
        <p14:creationId xmlns:p14="http://schemas.microsoft.com/office/powerpoint/2010/main" val="3056931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0"/>
            <a:ext cx="6781800" cy="1143000"/>
          </a:xfrm>
        </p:spPr>
        <p:txBody>
          <a:bodyPr/>
          <a:lstStyle/>
          <a:p>
            <a:r>
              <a:rPr lang="en-US" b="1" i="1" dirty="0"/>
              <a:t>Sepsis-3</a:t>
            </a:r>
            <a:r>
              <a:rPr lang="en-US" dirty="0"/>
              <a:t> </a:t>
            </a:r>
            <a:r>
              <a:rPr lang="bg-BG" dirty="0"/>
              <a:t>Определения</a:t>
            </a:r>
            <a:endParaRPr lang="en-US" dirty="0"/>
          </a:p>
        </p:txBody>
      </p:sp>
      <p:sp>
        <p:nvSpPr>
          <p:cNvPr id="3" name="Content Placeholder 2"/>
          <p:cNvSpPr>
            <a:spLocks noGrp="1"/>
          </p:cNvSpPr>
          <p:nvPr>
            <p:ph idx="1"/>
          </p:nvPr>
        </p:nvSpPr>
        <p:spPr>
          <a:xfrm>
            <a:off x="914400" y="1600200"/>
            <a:ext cx="8229600" cy="3992563"/>
          </a:xfrm>
        </p:spPr>
        <p:txBody>
          <a:bodyPr>
            <a:normAutofit/>
          </a:bodyPr>
          <a:lstStyle/>
          <a:p>
            <a:pPr algn="just"/>
            <a:r>
              <a:rPr lang="bg-BG" b="1" i="1" dirty="0"/>
              <a:t>Сепсис</a:t>
            </a:r>
            <a:r>
              <a:rPr lang="en-US" dirty="0"/>
              <a:t>: </a:t>
            </a:r>
            <a:r>
              <a:rPr lang="bg-BG" dirty="0"/>
              <a:t>Животозастрашаваща органна дисфункция, причинена от разстроена (нарушена) регулация на отговора на организма спрямо инфекция.</a:t>
            </a:r>
            <a:endParaRPr lang="en-US" i="1" dirty="0"/>
          </a:p>
        </p:txBody>
      </p:sp>
      <p:sp>
        <p:nvSpPr>
          <p:cNvPr id="4" name="Rectangle 3"/>
          <p:cNvSpPr/>
          <p:nvPr/>
        </p:nvSpPr>
        <p:spPr>
          <a:xfrm>
            <a:off x="1066800" y="5955268"/>
            <a:ext cx="5943600" cy="369332"/>
          </a:xfrm>
          <a:prstGeom prst="rect">
            <a:avLst/>
          </a:prstGeom>
        </p:spPr>
        <p:txBody>
          <a:bodyPr wrap="square">
            <a:spAutoFit/>
          </a:bodyPr>
          <a:lstStyle/>
          <a:p>
            <a:r>
              <a:rPr lang="hr-HR" dirty="0"/>
              <a:t>JAMA. 2016;315(8):801-810. doi:10.1001/jama.2016.0287</a:t>
            </a:r>
            <a:endParaRPr lang="en-US" dirty="0"/>
          </a:p>
        </p:txBody>
      </p:sp>
    </p:spTree>
    <p:extLst>
      <p:ext uri="{BB962C8B-B14F-4D97-AF65-F5344CB8AC3E}">
        <p14:creationId xmlns:p14="http://schemas.microsoft.com/office/powerpoint/2010/main" val="3207134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0"/>
            <a:ext cx="6752422" cy="1143000"/>
          </a:xfrm>
        </p:spPr>
        <p:txBody>
          <a:bodyPr/>
          <a:lstStyle/>
          <a:p>
            <a:r>
              <a:rPr lang="bg-BG"/>
              <a:t>Органна дисфункция </a:t>
            </a:r>
            <a:r>
              <a:rPr lang="bg-BG" dirty="0"/>
              <a:t>при сепсис</a:t>
            </a:r>
            <a:endParaRPr lang="en-US" dirty="0"/>
          </a:p>
        </p:txBody>
      </p:sp>
      <p:sp>
        <p:nvSpPr>
          <p:cNvPr id="3" name="Content Placeholder 2"/>
          <p:cNvSpPr>
            <a:spLocks noGrp="1"/>
          </p:cNvSpPr>
          <p:nvPr>
            <p:ph idx="1"/>
          </p:nvPr>
        </p:nvSpPr>
        <p:spPr>
          <a:xfrm>
            <a:off x="990600" y="1600201"/>
            <a:ext cx="7696200" cy="4525964"/>
          </a:xfrm>
        </p:spPr>
        <p:txBody>
          <a:bodyPr>
            <a:normAutofit/>
          </a:bodyPr>
          <a:lstStyle/>
          <a:p>
            <a:pPr algn="just"/>
            <a:r>
              <a:rPr lang="bg-BG" b="1" i="1" dirty="0"/>
              <a:t>Степенни нарушения в съзнанието</a:t>
            </a:r>
            <a:r>
              <a:rPr lang="en-US" b="1" i="1" dirty="0"/>
              <a:t> </a:t>
            </a:r>
            <a:r>
              <a:rPr lang="bg-BG" b="1" i="1" dirty="0"/>
              <a:t>- </a:t>
            </a:r>
            <a:r>
              <a:rPr lang="en-US" b="1" i="1" dirty="0"/>
              <a:t>GCS</a:t>
            </a:r>
            <a:r>
              <a:rPr lang="bg-BG" b="1" i="1" dirty="0"/>
              <a:t> </a:t>
            </a:r>
            <a:r>
              <a:rPr lang="en-US" b="1" i="1" dirty="0"/>
              <a:t>&lt; 15</a:t>
            </a:r>
            <a:r>
              <a:rPr lang="bg-BG" b="1" i="1" dirty="0"/>
              <a:t> т.</a:t>
            </a:r>
          </a:p>
          <a:p>
            <a:pPr algn="just"/>
            <a:r>
              <a:rPr lang="bg-BG" b="1" i="1" dirty="0"/>
              <a:t>Дихателна честота</a:t>
            </a:r>
            <a:r>
              <a:rPr lang="en-US" b="1" i="1" dirty="0"/>
              <a:t> </a:t>
            </a:r>
            <a:r>
              <a:rPr lang="bg-BG" b="1" i="1" dirty="0"/>
              <a:t>≥</a:t>
            </a:r>
            <a:r>
              <a:rPr lang="en-US" b="1" i="1" dirty="0"/>
              <a:t> </a:t>
            </a:r>
            <a:r>
              <a:rPr lang="bg-BG" b="1" i="1" dirty="0"/>
              <a:t>22</a:t>
            </a:r>
            <a:r>
              <a:rPr lang="en-US" b="1" i="1" dirty="0"/>
              <a:t>min</a:t>
            </a:r>
            <a:r>
              <a:rPr lang="en-US" b="1" i="1" baseline="30000" dirty="0"/>
              <a:t>-1</a:t>
            </a:r>
          </a:p>
          <a:p>
            <a:pPr algn="just"/>
            <a:r>
              <a:rPr lang="bg-BG" b="1" i="1" dirty="0"/>
              <a:t>Систолично Артериално Налягане</a:t>
            </a:r>
            <a:r>
              <a:rPr lang="en-US" b="1" i="1" dirty="0"/>
              <a:t> </a:t>
            </a:r>
            <a:r>
              <a:rPr lang="bg-BG" b="1" i="1" dirty="0"/>
              <a:t>≤</a:t>
            </a:r>
            <a:r>
              <a:rPr lang="en-US" b="1" i="1" dirty="0"/>
              <a:t> </a:t>
            </a:r>
            <a:r>
              <a:rPr lang="bg-BG" b="1" i="1" dirty="0"/>
              <a:t>100 </a:t>
            </a:r>
            <a:r>
              <a:rPr lang="en-US" b="1" i="1" dirty="0"/>
              <a:t>mmHg</a:t>
            </a:r>
          </a:p>
          <a:p>
            <a:pPr marL="0" indent="0" algn="ctr">
              <a:buNone/>
            </a:pPr>
            <a:r>
              <a:rPr lang="en-US" sz="4000" b="1" i="1" dirty="0" err="1"/>
              <a:t>qSOFA</a:t>
            </a:r>
            <a:r>
              <a:rPr lang="en-US" sz="4000" b="1" i="1" dirty="0"/>
              <a:t> ≥ 2 </a:t>
            </a:r>
            <a:r>
              <a:rPr lang="bg-BG" sz="4000" b="1" i="1" dirty="0"/>
              <a:t>точки</a:t>
            </a:r>
            <a:endParaRPr lang="en-US" sz="4000" b="1" i="1" dirty="0"/>
          </a:p>
        </p:txBody>
      </p:sp>
      <p:sp>
        <p:nvSpPr>
          <p:cNvPr id="4" name="Rectangle 3"/>
          <p:cNvSpPr/>
          <p:nvPr/>
        </p:nvSpPr>
        <p:spPr>
          <a:xfrm>
            <a:off x="1066800" y="5955268"/>
            <a:ext cx="5943600" cy="369332"/>
          </a:xfrm>
          <a:prstGeom prst="rect">
            <a:avLst/>
          </a:prstGeom>
        </p:spPr>
        <p:txBody>
          <a:bodyPr wrap="square">
            <a:spAutoFit/>
          </a:bodyPr>
          <a:lstStyle/>
          <a:p>
            <a:r>
              <a:rPr lang="hr-HR" dirty="0"/>
              <a:t>JAMA. 2016;315(8):801-810. doi:10.1001/jama.2016.0287</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7288"/>
          <a:stretch/>
        </p:blipFill>
        <p:spPr>
          <a:xfrm>
            <a:off x="1066800" y="4135705"/>
            <a:ext cx="7646068" cy="1807895"/>
          </a:xfrm>
          <a:prstGeom prst="rect">
            <a:avLst/>
          </a:prstGeom>
        </p:spPr>
      </p:pic>
    </p:spTree>
    <p:extLst>
      <p:ext uri="{BB962C8B-B14F-4D97-AF65-F5344CB8AC3E}">
        <p14:creationId xmlns:p14="http://schemas.microsoft.com/office/powerpoint/2010/main" val="1240833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0"/>
            <a:ext cx="6752422" cy="1143000"/>
          </a:xfrm>
        </p:spPr>
        <p:txBody>
          <a:bodyPr/>
          <a:lstStyle/>
          <a:p>
            <a:r>
              <a:rPr lang="bg-BG" dirty="0"/>
              <a:t>Септичен шок</a:t>
            </a:r>
            <a:endParaRPr lang="en-US" dirty="0"/>
          </a:p>
        </p:txBody>
      </p:sp>
      <p:sp>
        <p:nvSpPr>
          <p:cNvPr id="3" name="Content Placeholder 2"/>
          <p:cNvSpPr>
            <a:spLocks noGrp="1"/>
          </p:cNvSpPr>
          <p:nvPr>
            <p:ph idx="1"/>
          </p:nvPr>
        </p:nvSpPr>
        <p:spPr>
          <a:xfrm>
            <a:off x="990600" y="1600201"/>
            <a:ext cx="8077200" cy="4525964"/>
          </a:xfrm>
        </p:spPr>
        <p:txBody>
          <a:bodyPr>
            <a:normAutofit/>
          </a:bodyPr>
          <a:lstStyle/>
          <a:p>
            <a:pPr algn="just"/>
            <a:r>
              <a:rPr lang="bg-BG" b="1" i="1" dirty="0"/>
              <a:t>Септичен шок</a:t>
            </a:r>
            <a:r>
              <a:rPr lang="en-US" dirty="0"/>
              <a:t>: </a:t>
            </a:r>
            <a:r>
              <a:rPr lang="bg-BG" dirty="0"/>
              <a:t>Сепсис с изява на тежки нарушения на кръвообращението и метаболизма, водещи до висок риск от смъртност.</a:t>
            </a:r>
            <a:endParaRPr lang="en-US" i="1" dirty="0"/>
          </a:p>
          <a:p>
            <a:pPr algn="just"/>
            <a:r>
              <a:rPr lang="bg-BG" dirty="0"/>
              <a:t>Клинична картина на сепсис с персистираща хипотония, която налага приложението на вазоконстриктори за поддържане на СрАКН</a:t>
            </a:r>
            <a:r>
              <a:rPr lang="en-US" dirty="0"/>
              <a:t> ≥ 65 mm Hg </a:t>
            </a:r>
            <a:r>
              <a:rPr lang="bg-BG" dirty="0"/>
              <a:t>и серумните нива на лактата са над </a:t>
            </a:r>
            <a:r>
              <a:rPr lang="en-US" dirty="0"/>
              <a:t>&gt;2 </a:t>
            </a:r>
            <a:r>
              <a:rPr lang="en-US" dirty="0" err="1"/>
              <a:t>mmol</a:t>
            </a:r>
            <a:r>
              <a:rPr lang="en-US" dirty="0"/>
              <a:t>/l</a:t>
            </a:r>
            <a:r>
              <a:rPr lang="bg-BG" dirty="0"/>
              <a:t>, въпреки адекватното обемно заместване. Смъртността е над 40%.</a:t>
            </a:r>
            <a:endParaRPr lang="en-US" sz="4000" b="1" i="1" dirty="0"/>
          </a:p>
        </p:txBody>
      </p:sp>
      <p:sp>
        <p:nvSpPr>
          <p:cNvPr id="4" name="Rectangle 3"/>
          <p:cNvSpPr/>
          <p:nvPr/>
        </p:nvSpPr>
        <p:spPr>
          <a:xfrm>
            <a:off x="1066800" y="5955268"/>
            <a:ext cx="5943600" cy="369332"/>
          </a:xfrm>
          <a:prstGeom prst="rect">
            <a:avLst/>
          </a:prstGeom>
        </p:spPr>
        <p:txBody>
          <a:bodyPr wrap="square">
            <a:spAutoFit/>
          </a:bodyPr>
          <a:lstStyle/>
          <a:p>
            <a:r>
              <a:rPr lang="hr-HR" dirty="0"/>
              <a:t>JAMA. 2016;315(8):801-810. doi:10.1001/jama.2016.0287</a:t>
            </a:r>
            <a:endParaRPr lang="en-US" dirty="0"/>
          </a:p>
        </p:txBody>
      </p:sp>
    </p:spTree>
    <p:extLst>
      <p:ext uri="{BB962C8B-B14F-4D97-AF65-F5344CB8AC3E}">
        <p14:creationId xmlns:p14="http://schemas.microsoft.com/office/powerpoint/2010/main" val="220246548"/>
      </p:ext>
    </p:extLst>
  </p:cSld>
  <p:clrMapOvr>
    <a:masterClrMapping/>
  </p:clrMapOvr>
</p:sld>
</file>

<file path=ppt/theme/theme1.xml><?xml version="1.0" encoding="utf-8"?>
<a:theme xmlns:a="http://schemas.openxmlformats.org/drawingml/2006/main" name="SSC_PPT_Master_P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ACA2D3DC256C42AC27EEC9A07D6E9C" ma:contentTypeVersion="2" ma:contentTypeDescription="Create a new document." ma:contentTypeScope="" ma:versionID="31c35ce18282a3ba698730a42c8bbf18">
  <xsd:schema xmlns:xsd="http://www.w3.org/2001/XMLSchema" xmlns:xs="http://www.w3.org/2001/XMLSchema" xmlns:p="http://schemas.microsoft.com/office/2006/metadata/properties" xmlns:ns1="http://schemas.microsoft.com/sharepoint/v3" targetNamespace="http://schemas.microsoft.com/office/2006/metadata/properties" ma:root="true" ma:fieldsID="0d738ac93cd7910e7466240cf02f437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76FBFF-3F21-46D8-9F67-4D8B774C34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27C866-08E8-4FFE-B72F-C34219F5CA18}">
  <ds:schemaRefs>
    <ds:schemaRef ds:uri="http://purl.org/dc/elements/1.1/"/>
    <ds:schemaRef ds:uri="http://www.w3.org/XML/1998/namespace"/>
    <ds:schemaRef ds:uri="http://schemas.microsoft.com/sharepoint/v3"/>
    <ds:schemaRef ds:uri="http://purl.org/dc/terms/"/>
    <ds:schemaRef ds:uri="http://schemas.microsoft.com/office/2006/metadata/properties"/>
    <ds:schemaRef ds:uri="http://purl.org/dc/dcmitype/"/>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14D9664D-FEDE-4921-A67B-FCA6585381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SSC_PPT_Master_PC</Template>
  <TotalTime>10328</TotalTime>
  <Words>4837</Words>
  <Application>Microsoft Macintosh PowerPoint</Application>
  <PresentationFormat>On-screen Show (4:3)</PresentationFormat>
  <Paragraphs>456</Paragraphs>
  <Slides>61</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Arial Unicode MS</vt:lpstr>
      <vt:lpstr>Arial</vt:lpstr>
      <vt:lpstr>Calibri</vt:lpstr>
      <vt:lpstr>GillSans</vt:lpstr>
      <vt:lpstr>Times New Roman</vt:lpstr>
      <vt:lpstr>SSC_PPT_Master_PC</vt:lpstr>
      <vt:lpstr>PowerPoint Presentation</vt:lpstr>
      <vt:lpstr>PowerPoint Presentation</vt:lpstr>
      <vt:lpstr>PowerPoint Presentation</vt:lpstr>
      <vt:lpstr>СЕПСИС</vt:lpstr>
      <vt:lpstr>СЕПСИС</vt:lpstr>
      <vt:lpstr>СЕПСИС</vt:lpstr>
      <vt:lpstr>Sepsis-3 Определения</vt:lpstr>
      <vt:lpstr>Органна дисфункция при сепсис</vt:lpstr>
      <vt:lpstr>Септичен шок</vt:lpstr>
      <vt:lpstr>PowerPoint Presentation</vt:lpstr>
      <vt:lpstr>Терапевтични насоки</vt:lpstr>
      <vt:lpstr>PowerPoint Presentation</vt:lpstr>
      <vt:lpstr>Изводи</vt:lpstr>
      <vt:lpstr>Основни задачи на лекцията</vt:lpstr>
      <vt:lpstr>Начално поведение</vt:lpstr>
      <vt:lpstr>Насоки на началното лечение</vt:lpstr>
      <vt:lpstr>Насоки на началното лечение</vt:lpstr>
      <vt:lpstr>Проследяване за сепсис и подобряване на ефективността</vt:lpstr>
      <vt:lpstr>Диагноза</vt:lpstr>
      <vt:lpstr>Антимикробиално лечение</vt:lpstr>
      <vt:lpstr>Антимикробиално лечение</vt:lpstr>
      <vt:lpstr>Антимикробиално лечение</vt:lpstr>
      <vt:lpstr>Антимикробиално лечение</vt:lpstr>
      <vt:lpstr>Видове антимикробиално лечение</vt:lpstr>
      <vt:lpstr>Видове антимикробиално лечение</vt:lpstr>
      <vt:lpstr>Контрол на източника на инфекция</vt:lpstr>
      <vt:lpstr>PowerPoint Presentation</vt:lpstr>
      <vt:lpstr>Спешност  на хирургичните процедури</vt:lpstr>
      <vt:lpstr>Инфузионно лечение при сепсис</vt:lpstr>
      <vt:lpstr>Инфузионно лечение при септичен шок при възрастни</vt:lpstr>
      <vt:lpstr>След инфузирането на 30 ml/kg</vt:lpstr>
      <vt:lpstr>Критерии за приложение за вазоконстриктори</vt:lpstr>
      <vt:lpstr>Симпатикомиметици при септичен шок</vt:lpstr>
      <vt:lpstr>Симпатикомиметици при септичен шок</vt:lpstr>
      <vt:lpstr>Приложение на инотропни средства при септичен шок</vt:lpstr>
      <vt:lpstr>Приложение на вазоконстриктори</vt:lpstr>
      <vt:lpstr>Услонения, свързани с приложението на вазоконстриктори</vt:lpstr>
      <vt:lpstr>Кортикостероиди при септичен шок</vt:lpstr>
      <vt:lpstr>Биомаркери</vt:lpstr>
      <vt:lpstr>Биомаркери</vt:lpstr>
      <vt:lpstr>Заместително кръвопреливане</vt:lpstr>
      <vt:lpstr>Заместително кръвопреливане</vt:lpstr>
      <vt:lpstr>Други терапевтични насоки</vt:lpstr>
      <vt:lpstr>Антикоагуланти и профилактика на ВТЕ</vt:lpstr>
      <vt:lpstr>Контрол на КЗНиво</vt:lpstr>
      <vt:lpstr>Заместително бъбречно лечение</vt:lpstr>
      <vt:lpstr>При септичен шок</vt:lpstr>
      <vt:lpstr>Профилактика на стрес-индуцираните язви</vt:lpstr>
      <vt:lpstr>Хранене</vt:lpstr>
      <vt:lpstr>Хранене</vt:lpstr>
      <vt:lpstr>Хранене</vt:lpstr>
      <vt:lpstr>Поведение</vt:lpstr>
      <vt:lpstr>Начален пакет (до 1 h)</vt:lpstr>
      <vt:lpstr>Начален пакет (до 1 h)</vt:lpstr>
      <vt:lpstr>Начален пакет (до 1 h)</vt:lpstr>
      <vt:lpstr>Начален пакет (до 1 h)</vt:lpstr>
      <vt:lpstr>Vincent J, De Backer D. N Engl J Med 2013;369:1726-1734.</vt:lpstr>
      <vt:lpstr>Vincent J, De Backer D. N Engl J Med 2013;369:1726-1734.</vt:lpstr>
      <vt:lpstr>Vincent J, De Backer D. N Engl J Med 2013;369:1726-1734.</vt:lpstr>
      <vt:lpstr>Vincent J, De Backer D. N Engl J Med 2013;369:1726-1734.</vt:lpstr>
      <vt:lpstr>www.survivingsepsis.org</vt:lpstr>
    </vt:vector>
  </TitlesOfParts>
  <Company>NYU Langone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SurvivingSepsisCampaign2016Guidelines</dc:title>
  <dc:creator>доцент д-р Господин ДИМОВ;дм</dc:creator>
  <cp:keywords>ssc, surviving sepsis campaign, ppt, powerpoint master template</cp:keywords>
  <cp:lastModifiedBy>gdimov@abv.bg</cp:lastModifiedBy>
  <cp:revision>198</cp:revision>
  <dcterms:created xsi:type="dcterms:W3CDTF">2017-01-09T15:20:35Z</dcterms:created>
  <dcterms:modified xsi:type="dcterms:W3CDTF">2020-11-27T16:29:30Z</dcterms:modified>
  <cp:category>Лекция по АИМ за студенти по медицина</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LP_Owner}">
    <vt:lpwstr>cssadmin</vt:lpwstr>
  </property>
  <property fmtid="{D5CDD505-2E9C-101B-9397-08002B2CF9AE}" pid="3" name="{DLP_CreatedBy}">
    <vt:lpwstr>ljirik</vt:lpwstr>
  </property>
  <property fmtid="{D5CDD505-2E9C-101B-9397-08002B2CF9AE}" pid="4" name="{DLP_CreatedOn}">
    <vt:lpwstr>6/3/2014 9:55:33 AM</vt:lpwstr>
  </property>
  <property fmtid="{D5CDD505-2E9C-101B-9397-08002B2CF9AE}" pid="5" name="{DLP_Description}">
    <vt:lpwstr/>
  </property>
  <property fmtid="{D5CDD505-2E9C-101B-9397-08002B2CF9AE}" pid="6" name="{DLP_VersionNotes}">
    <vt:lpwstr/>
  </property>
  <property fmtid="{D5CDD505-2E9C-101B-9397-08002B2CF9AE}" pid="7" name="{DLP_VersionID}">
    <vt:lpwstr>1</vt:lpwstr>
  </property>
  <property fmtid="{D5CDD505-2E9C-101B-9397-08002B2CF9AE}" pid="8" name="{DLP_MinorID}">
    <vt:lpwstr>0</vt:lpwstr>
  </property>
  <property fmtid="{D5CDD505-2E9C-101B-9397-08002B2CF9AE}" pid="9" name="{DLP_Path}">
    <vt:lpwstr>Document Repository\Documents\Marketing Department\Surviving Sepsis Campaign\</vt:lpwstr>
  </property>
  <property fmtid="{D5CDD505-2E9C-101B-9397-08002B2CF9AE}" pid="10" name="{DLP_ParentFolder}">
    <vt:lpwstr>98FDDF3F-CD92-4FA3-BFF5-6ED5D24AEAEF</vt:lpwstr>
  </property>
  <property fmtid="{D5CDD505-2E9C-101B-9397-08002B2CF9AE}" pid="11" name="{DLP_ObjectID}">
    <vt:lpwstr>69D51654B54E4DD688AF16BC249CD2A7</vt:lpwstr>
  </property>
  <property fmtid="{D5CDD505-2E9C-101B-9397-08002B2CF9AE}" pid="12" name="{DLP_FileName}">
    <vt:lpwstr>SSC-PPT-Master.pptx</vt:lpwstr>
  </property>
  <property fmtid="{D5CDD505-2E9C-101B-9397-08002B2CF9AE}" pid="13" name="{DLP_Extension}">
    <vt:lpwstr>.pptx</vt:lpwstr>
  </property>
  <property fmtid="{D5CDD505-2E9C-101B-9397-08002B2CF9AE}" pid="14" name="{DLP_Profile}">
    <vt:lpwstr>Accepted Manuscripts</vt:lpwstr>
  </property>
  <property fmtid="{D5CDD505-2E9C-101B-9397-08002B2CF9AE}" pid="15" name="{DLPP_Retention Rule}">
    <vt:lpwstr>b - 2 years from last accessed</vt:lpwstr>
  </property>
  <property fmtid="{D5CDD505-2E9C-101B-9397-08002B2CF9AE}" pid="16" name="ContentTypeId">
    <vt:lpwstr>0x01010038ACA2D3DC256C42AC27EEC9A07D6E9C</vt:lpwstr>
  </property>
  <property fmtid="{D5CDD505-2E9C-101B-9397-08002B2CF9AE}" pid="17" name="_dlc_DocIdItemGuid">
    <vt:lpwstr>613b314b-8147-4b04-aaa5-de6aaf75f163</vt:lpwstr>
  </property>
  <property fmtid="{D5CDD505-2E9C-101B-9397-08002B2CF9AE}" pid="18" name="Document Type">
    <vt:lpwstr>114;#Template|0b6456f2-a360-49b7-8f16-55f6ace7d8fc</vt:lpwstr>
  </property>
  <property fmtid="{D5CDD505-2E9C-101B-9397-08002B2CF9AE}" pid="19" name="Administrative Line">
    <vt:lpwstr>146;#Staff Resources|ade856ca-b8e8-497e-932e-e3814fb0fca9</vt:lpwstr>
  </property>
  <property fmtid="{D5CDD505-2E9C-101B-9397-08002B2CF9AE}" pid="20" name="Business Line">
    <vt:lpwstr>142;#SSC General|3238853e-b095-4b10-a1ce-8b39c85bca0b</vt:lpwstr>
  </property>
</Properties>
</file>